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16"/>
  </p:notesMasterIdLst>
  <p:sldIdLst>
    <p:sldId id="258" r:id="rId2"/>
    <p:sldId id="266" r:id="rId3"/>
    <p:sldId id="271" r:id="rId4"/>
    <p:sldId id="264" r:id="rId5"/>
    <p:sldId id="268" r:id="rId6"/>
    <p:sldId id="259" r:id="rId7"/>
    <p:sldId id="260" r:id="rId8"/>
    <p:sldId id="261" r:id="rId9"/>
    <p:sldId id="262" r:id="rId10"/>
    <p:sldId id="263" r:id="rId11"/>
    <p:sldId id="269" r:id="rId12"/>
    <p:sldId id="265" r:id="rId13"/>
    <p:sldId id="270" r:id="rId14"/>
    <p:sldId id="272" r:id="rId15"/>
  </p:sldIdLst>
  <p:sldSz cx="9144000" cy="5759450"/>
  <p:notesSz cx="6858000" cy="9144000"/>
  <p:defaultTextStyle>
    <a:defPPr>
      <a:defRPr lang="zh-CN"/>
    </a:defPPr>
    <a:lvl1pPr algn="l" rtl="0" eaLnBrk="0" fontAlgn="base" hangingPunct="0">
      <a:spcBef>
        <a:spcPct val="0"/>
      </a:spcBef>
      <a:spcAft>
        <a:spcPct val="0"/>
      </a:spcAft>
      <a:defRPr kern="1200">
        <a:solidFill>
          <a:schemeClr val="tx1"/>
        </a:solidFill>
        <a:latin typeface="Arial" charset="0"/>
        <a:ea typeface="宋体" charset="0"/>
        <a:cs typeface="+mn-cs"/>
      </a:defRPr>
    </a:lvl1pPr>
    <a:lvl2pPr marL="457200" algn="l" rtl="0" eaLnBrk="0" fontAlgn="base" hangingPunct="0">
      <a:spcBef>
        <a:spcPct val="0"/>
      </a:spcBef>
      <a:spcAft>
        <a:spcPct val="0"/>
      </a:spcAft>
      <a:defRPr kern="1200">
        <a:solidFill>
          <a:schemeClr val="tx1"/>
        </a:solidFill>
        <a:latin typeface="Arial" charset="0"/>
        <a:ea typeface="宋体" charset="0"/>
        <a:cs typeface="+mn-cs"/>
      </a:defRPr>
    </a:lvl2pPr>
    <a:lvl3pPr marL="914400" algn="l" rtl="0" eaLnBrk="0" fontAlgn="base" hangingPunct="0">
      <a:spcBef>
        <a:spcPct val="0"/>
      </a:spcBef>
      <a:spcAft>
        <a:spcPct val="0"/>
      </a:spcAft>
      <a:defRPr kern="1200">
        <a:solidFill>
          <a:schemeClr val="tx1"/>
        </a:solidFill>
        <a:latin typeface="Arial" charset="0"/>
        <a:ea typeface="宋体" charset="0"/>
        <a:cs typeface="+mn-cs"/>
      </a:defRPr>
    </a:lvl3pPr>
    <a:lvl4pPr marL="1371600" algn="l" rtl="0" eaLnBrk="0" fontAlgn="base" hangingPunct="0">
      <a:spcBef>
        <a:spcPct val="0"/>
      </a:spcBef>
      <a:spcAft>
        <a:spcPct val="0"/>
      </a:spcAft>
      <a:defRPr kern="1200">
        <a:solidFill>
          <a:schemeClr val="tx1"/>
        </a:solidFill>
        <a:latin typeface="Arial" charset="0"/>
        <a:ea typeface="宋体" charset="0"/>
        <a:cs typeface="+mn-cs"/>
      </a:defRPr>
    </a:lvl4pPr>
    <a:lvl5pPr marL="1828800" algn="l" rtl="0" eaLnBrk="0" fontAlgn="base" hangingPunct="0">
      <a:spcBef>
        <a:spcPct val="0"/>
      </a:spcBef>
      <a:spcAft>
        <a:spcPct val="0"/>
      </a:spcAft>
      <a:defRPr kern="1200">
        <a:solidFill>
          <a:schemeClr val="tx1"/>
        </a:solidFill>
        <a:latin typeface="Arial" charset="0"/>
        <a:ea typeface="宋体" charset="0"/>
        <a:cs typeface="+mn-cs"/>
      </a:defRPr>
    </a:lvl5pPr>
    <a:lvl6pPr marL="2286000" algn="l" defTabSz="914400" rtl="0" eaLnBrk="1" latinLnBrk="0" hangingPunct="1">
      <a:defRPr kern="1200">
        <a:solidFill>
          <a:schemeClr val="tx1"/>
        </a:solidFill>
        <a:latin typeface="Arial" charset="0"/>
        <a:ea typeface="宋体" charset="0"/>
        <a:cs typeface="+mn-cs"/>
      </a:defRPr>
    </a:lvl6pPr>
    <a:lvl7pPr marL="2743200" algn="l" defTabSz="914400" rtl="0" eaLnBrk="1" latinLnBrk="0" hangingPunct="1">
      <a:defRPr kern="1200">
        <a:solidFill>
          <a:schemeClr val="tx1"/>
        </a:solidFill>
        <a:latin typeface="Arial" charset="0"/>
        <a:ea typeface="宋体" charset="0"/>
        <a:cs typeface="+mn-cs"/>
      </a:defRPr>
    </a:lvl7pPr>
    <a:lvl8pPr marL="3200400" algn="l" defTabSz="914400" rtl="0" eaLnBrk="1" latinLnBrk="0" hangingPunct="1">
      <a:defRPr kern="1200">
        <a:solidFill>
          <a:schemeClr val="tx1"/>
        </a:solidFill>
        <a:latin typeface="Arial" charset="0"/>
        <a:ea typeface="宋体" charset="0"/>
        <a:cs typeface="+mn-cs"/>
      </a:defRPr>
    </a:lvl8pPr>
    <a:lvl9pPr marL="3657600" algn="l" defTabSz="914400" rtl="0" eaLnBrk="1" latinLnBrk="0" hangingPunct="1">
      <a:defRPr kern="1200">
        <a:solidFill>
          <a:schemeClr val="tx1"/>
        </a:solidFill>
        <a:latin typeface="Arial" charset="0"/>
        <a:ea typeface="宋体" charset="0"/>
        <a:cs typeface="+mn-cs"/>
      </a:defRPr>
    </a:lvl9pPr>
  </p:defaultTextStyle>
  <p:extLst>
    <p:ext uri="{EFAFB233-063F-42B5-8137-9DF3F51BA10A}">
      <p15:sldGuideLst xmlns:p15="http://schemas.microsoft.com/office/powerpoint/2012/main">
        <p15:guide id="1" orient="horz" pos="1822">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srgbClr val="FF0000"/>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0"/>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DA37D80-6434-44D0-A028-1B22A696006F}" styleName="浅色样式 3 - 强调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7E9639D4-E3E2-4D34-9284-5A2195B3D0D7}" styleName="浅色样式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255"/>
    <p:restoredTop sz="50000"/>
  </p:normalViewPr>
  <p:slideViewPr>
    <p:cSldViewPr snapToObjects="1">
      <p:cViewPr varScale="1">
        <p:scale>
          <a:sx n="55" d="100"/>
          <a:sy n="55" d="100"/>
        </p:scale>
        <p:origin x="2248" y="184"/>
      </p:cViewPr>
      <p:guideLst>
        <p:guide orient="horz" pos="1822"/>
        <p:guide pos="2880"/>
      </p:guideLst>
    </p:cSldViewPr>
  </p:slideViewPr>
  <p:notesTextViewPr>
    <p:cViewPr>
      <p:scale>
        <a:sx n="1" d="1"/>
        <a:sy n="1" d="1"/>
      </p:scale>
      <p:origin x="0" y="0"/>
    </p:cViewPr>
  </p:notesTextViewPr>
  <p:gridSpacing cx="72005" cy="72005"/>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829B2F5-CD0D-6941-8E69-F72C75C059C0}" type="doc">
      <dgm:prSet loTypeId="urn:microsoft.com/office/officeart/2005/8/layout/hList3" loCatId="" qsTypeId="urn:microsoft.com/office/officeart/2005/8/quickstyle/simple4" qsCatId="simple" csTypeId="urn:microsoft.com/office/officeart/2005/8/colors/accent1_2" csCatId="accent1" phldr="1"/>
      <dgm:spPr/>
      <dgm:t>
        <a:bodyPr/>
        <a:lstStyle/>
        <a:p>
          <a:endParaRPr lang="zh-CN" altLang="en-US"/>
        </a:p>
      </dgm:t>
    </dgm:pt>
    <dgm:pt modelId="{860FCE69-2A54-AA40-AF71-07767A4EC95C}">
      <dgm:prSet phldrT="[文本]"/>
      <dgm:spPr/>
      <dgm:t>
        <a:bodyPr/>
        <a:lstStyle/>
        <a:p>
          <a:r>
            <a:rPr lang="en-US" altLang="zh-CN" dirty="0" err="1" smtClean="0"/>
            <a:t>RunLoop</a:t>
          </a:r>
          <a:endParaRPr lang="zh-CN" altLang="en-US" dirty="0"/>
        </a:p>
      </dgm:t>
    </dgm:pt>
    <dgm:pt modelId="{665DFE97-CE02-5246-B159-EC694825DA82}" type="parTrans" cxnId="{99C30CBF-551A-F742-8E9F-A8E7C9BC004B}">
      <dgm:prSet/>
      <dgm:spPr/>
      <dgm:t>
        <a:bodyPr/>
        <a:lstStyle/>
        <a:p>
          <a:endParaRPr lang="zh-CN" altLang="en-US"/>
        </a:p>
      </dgm:t>
    </dgm:pt>
    <dgm:pt modelId="{797F1890-B56B-4C4B-82D5-9454932DDEA2}" type="sibTrans" cxnId="{99C30CBF-551A-F742-8E9F-A8E7C9BC004B}">
      <dgm:prSet/>
      <dgm:spPr/>
      <dgm:t>
        <a:bodyPr/>
        <a:lstStyle/>
        <a:p>
          <a:endParaRPr lang="zh-CN" altLang="en-US"/>
        </a:p>
      </dgm:t>
    </dgm:pt>
    <dgm:pt modelId="{50622E03-CEB7-0D49-8A07-5A27BC1AF4D6}">
      <dgm:prSet phldrT="[文本]"/>
      <dgm:spPr/>
      <dgm:t>
        <a:bodyPr/>
        <a:lstStyle/>
        <a:p>
          <a:r>
            <a:rPr lang="en-US" altLang="zh-CN" dirty="0" smtClean="0"/>
            <a:t>mode</a:t>
          </a:r>
          <a:endParaRPr lang="zh-CN" altLang="en-US" dirty="0"/>
        </a:p>
      </dgm:t>
    </dgm:pt>
    <dgm:pt modelId="{BC6564F7-E464-6746-9844-358357A08FAD}" type="parTrans" cxnId="{2849B2D7-65FD-AB43-A439-3F37AB93B583}">
      <dgm:prSet/>
      <dgm:spPr/>
      <dgm:t>
        <a:bodyPr/>
        <a:lstStyle/>
        <a:p>
          <a:endParaRPr lang="zh-CN" altLang="en-US"/>
        </a:p>
      </dgm:t>
    </dgm:pt>
    <dgm:pt modelId="{2791E7C3-1575-044D-AE6D-7E667924C574}" type="sibTrans" cxnId="{2849B2D7-65FD-AB43-A439-3F37AB93B583}">
      <dgm:prSet/>
      <dgm:spPr/>
      <dgm:t>
        <a:bodyPr/>
        <a:lstStyle/>
        <a:p>
          <a:endParaRPr lang="zh-CN" altLang="en-US"/>
        </a:p>
      </dgm:t>
    </dgm:pt>
    <dgm:pt modelId="{E544358C-F2D7-D840-A50B-791D79289D55}">
      <dgm:prSet phldrT="[文本]"/>
      <dgm:spPr/>
      <dgm:t>
        <a:bodyPr/>
        <a:lstStyle/>
        <a:p>
          <a:r>
            <a:rPr lang="en-US" altLang="zh-CN" dirty="0" smtClean="0"/>
            <a:t>mode</a:t>
          </a:r>
          <a:endParaRPr lang="zh-CN" altLang="en-US" dirty="0"/>
        </a:p>
      </dgm:t>
    </dgm:pt>
    <dgm:pt modelId="{F9BEDD17-4EEC-F943-8FE5-36F8EEDE9F56}" type="parTrans" cxnId="{DDD7B521-8946-4847-B37A-43BE74710399}">
      <dgm:prSet/>
      <dgm:spPr/>
      <dgm:t>
        <a:bodyPr/>
        <a:lstStyle/>
        <a:p>
          <a:endParaRPr lang="zh-CN" altLang="en-US"/>
        </a:p>
      </dgm:t>
    </dgm:pt>
    <dgm:pt modelId="{92ECFE3F-C4A6-284E-8F7D-A640F94E6A35}" type="sibTrans" cxnId="{DDD7B521-8946-4847-B37A-43BE74710399}">
      <dgm:prSet/>
      <dgm:spPr/>
      <dgm:t>
        <a:bodyPr/>
        <a:lstStyle/>
        <a:p>
          <a:endParaRPr lang="zh-CN" altLang="en-US"/>
        </a:p>
      </dgm:t>
    </dgm:pt>
    <dgm:pt modelId="{99926DDF-201B-2340-9B52-F920E15261AD}" type="pres">
      <dgm:prSet presAssocID="{D829B2F5-CD0D-6941-8E69-F72C75C059C0}" presName="composite" presStyleCnt="0">
        <dgm:presLayoutVars>
          <dgm:chMax val="1"/>
          <dgm:dir/>
          <dgm:resizeHandles val="exact"/>
        </dgm:presLayoutVars>
      </dgm:prSet>
      <dgm:spPr/>
      <dgm:t>
        <a:bodyPr/>
        <a:lstStyle/>
        <a:p>
          <a:endParaRPr lang="zh-CN" altLang="en-US"/>
        </a:p>
      </dgm:t>
    </dgm:pt>
    <dgm:pt modelId="{62EA84C8-A681-E54A-8D67-FE916FDF521D}" type="pres">
      <dgm:prSet presAssocID="{860FCE69-2A54-AA40-AF71-07767A4EC95C}" presName="roof" presStyleLbl="dkBgShp" presStyleIdx="0" presStyleCnt="2"/>
      <dgm:spPr/>
      <dgm:t>
        <a:bodyPr/>
        <a:lstStyle/>
        <a:p>
          <a:endParaRPr lang="zh-CN" altLang="en-US"/>
        </a:p>
      </dgm:t>
    </dgm:pt>
    <dgm:pt modelId="{B2A25922-6A54-3346-8EBD-D2FA1CD15ECB}" type="pres">
      <dgm:prSet presAssocID="{860FCE69-2A54-AA40-AF71-07767A4EC95C}" presName="pillars" presStyleCnt="0"/>
      <dgm:spPr/>
    </dgm:pt>
    <dgm:pt modelId="{26761DD7-A00A-8248-AA0F-76064186E61B}" type="pres">
      <dgm:prSet presAssocID="{860FCE69-2A54-AA40-AF71-07767A4EC95C}" presName="pillar1" presStyleLbl="node1" presStyleIdx="0" presStyleCnt="2" custFlipVert="0" custScaleY="25364" custLinFactNeighborY="-36508">
        <dgm:presLayoutVars>
          <dgm:bulletEnabled val="1"/>
        </dgm:presLayoutVars>
      </dgm:prSet>
      <dgm:spPr/>
      <dgm:t>
        <a:bodyPr/>
        <a:lstStyle/>
        <a:p>
          <a:endParaRPr lang="zh-CN" altLang="en-US"/>
        </a:p>
      </dgm:t>
    </dgm:pt>
    <dgm:pt modelId="{1B093428-589B-964E-9F3F-5EC51993F4C4}" type="pres">
      <dgm:prSet presAssocID="{E544358C-F2D7-D840-A50B-791D79289D55}" presName="pillarX" presStyleLbl="node1" presStyleIdx="1" presStyleCnt="2" custScaleY="25364" custLinFactNeighborY="-36561">
        <dgm:presLayoutVars>
          <dgm:bulletEnabled val="1"/>
        </dgm:presLayoutVars>
      </dgm:prSet>
      <dgm:spPr/>
      <dgm:t>
        <a:bodyPr/>
        <a:lstStyle/>
        <a:p>
          <a:endParaRPr lang="zh-CN" altLang="en-US"/>
        </a:p>
      </dgm:t>
    </dgm:pt>
    <dgm:pt modelId="{26E313CE-772B-1347-9E25-9F9A4BDA9A2E}" type="pres">
      <dgm:prSet presAssocID="{860FCE69-2A54-AA40-AF71-07767A4EC95C}" presName="base" presStyleLbl="dkBgShp" presStyleIdx="1" presStyleCnt="2"/>
      <dgm:spPr/>
    </dgm:pt>
  </dgm:ptLst>
  <dgm:cxnLst>
    <dgm:cxn modelId="{99C30CBF-551A-F742-8E9F-A8E7C9BC004B}" srcId="{D829B2F5-CD0D-6941-8E69-F72C75C059C0}" destId="{860FCE69-2A54-AA40-AF71-07767A4EC95C}" srcOrd="0" destOrd="0" parTransId="{665DFE97-CE02-5246-B159-EC694825DA82}" sibTransId="{797F1890-B56B-4C4B-82D5-9454932DDEA2}"/>
    <dgm:cxn modelId="{CD857713-2B76-7F42-BA20-7788225799F8}" type="presOf" srcId="{860FCE69-2A54-AA40-AF71-07767A4EC95C}" destId="{62EA84C8-A681-E54A-8D67-FE916FDF521D}" srcOrd="0" destOrd="0" presId="urn:microsoft.com/office/officeart/2005/8/layout/hList3"/>
    <dgm:cxn modelId="{2849B2D7-65FD-AB43-A439-3F37AB93B583}" srcId="{860FCE69-2A54-AA40-AF71-07767A4EC95C}" destId="{50622E03-CEB7-0D49-8A07-5A27BC1AF4D6}" srcOrd="0" destOrd="0" parTransId="{BC6564F7-E464-6746-9844-358357A08FAD}" sibTransId="{2791E7C3-1575-044D-AE6D-7E667924C574}"/>
    <dgm:cxn modelId="{F440A893-996E-4346-865E-4E17AC993995}" type="presOf" srcId="{50622E03-CEB7-0D49-8A07-5A27BC1AF4D6}" destId="{26761DD7-A00A-8248-AA0F-76064186E61B}" srcOrd="0" destOrd="0" presId="urn:microsoft.com/office/officeart/2005/8/layout/hList3"/>
    <dgm:cxn modelId="{DDD7B521-8946-4847-B37A-43BE74710399}" srcId="{860FCE69-2A54-AA40-AF71-07767A4EC95C}" destId="{E544358C-F2D7-D840-A50B-791D79289D55}" srcOrd="1" destOrd="0" parTransId="{F9BEDD17-4EEC-F943-8FE5-36F8EEDE9F56}" sibTransId="{92ECFE3F-C4A6-284E-8F7D-A640F94E6A35}"/>
    <dgm:cxn modelId="{A07AFDC9-10BF-DA43-A26F-FB66170333BD}" type="presOf" srcId="{E544358C-F2D7-D840-A50B-791D79289D55}" destId="{1B093428-589B-964E-9F3F-5EC51993F4C4}" srcOrd="0" destOrd="0" presId="urn:microsoft.com/office/officeart/2005/8/layout/hList3"/>
    <dgm:cxn modelId="{2E5EF45E-EEF9-8140-A506-ED6F635F92EC}" type="presOf" srcId="{D829B2F5-CD0D-6941-8E69-F72C75C059C0}" destId="{99926DDF-201B-2340-9B52-F920E15261AD}" srcOrd="0" destOrd="0" presId="urn:microsoft.com/office/officeart/2005/8/layout/hList3"/>
    <dgm:cxn modelId="{52EB5B4D-1F5B-C54D-9FB4-1D0A1AC05C58}" type="presParOf" srcId="{99926DDF-201B-2340-9B52-F920E15261AD}" destId="{62EA84C8-A681-E54A-8D67-FE916FDF521D}" srcOrd="0" destOrd="0" presId="urn:microsoft.com/office/officeart/2005/8/layout/hList3"/>
    <dgm:cxn modelId="{7209D46C-2418-004C-9D18-3AC952674D72}" type="presParOf" srcId="{99926DDF-201B-2340-9B52-F920E15261AD}" destId="{B2A25922-6A54-3346-8EBD-D2FA1CD15ECB}" srcOrd="1" destOrd="0" presId="urn:microsoft.com/office/officeart/2005/8/layout/hList3"/>
    <dgm:cxn modelId="{BF9C9B49-C9EE-6E47-A883-4B5B72D64EEE}" type="presParOf" srcId="{B2A25922-6A54-3346-8EBD-D2FA1CD15ECB}" destId="{26761DD7-A00A-8248-AA0F-76064186E61B}" srcOrd="0" destOrd="0" presId="urn:microsoft.com/office/officeart/2005/8/layout/hList3"/>
    <dgm:cxn modelId="{4B02F996-429F-9E42-A3A1-3D9616BC57C3}" type="presParOf" srcId="{B2A25922-6A54-3346-8EBD-D2FA1CD15ECB}" destId="{1B093428-589B-964E-9F3F-5EC51993F4C4}" srcOrd="1" destOrd="0" presId="urn:microsoft.com/office/officeart/2005/8/layout/hList3"/>
    <dgm:cxn modelId="{B597FD2C-F15C-9A40-9C20-92621E9937CD}" type="presParOf" srcId="{99926DDF-201B-2340-9B52-F920E15261AD}" destId="{26E313CE-772B-1347-9E25-9F9A4BDA9A2E}" srcOrd="2" destOrd="0" presId="urn:microsoft.com/office/officeart/2005/8/layout/hLis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EA84C8-A681-E54A-8D67-FE916FDF521D}">
      <dsp:nvSpPr>
        <dsp:cNvPr id="0" name=""/>
        <dsp:cNvSpPr/>
      </dsp:nvSpPr>
      <dsp:spPr>
        <a:xfrm>
          <a:off x="0" y="0"/>
          <a:ext cx="6096000" cy="1219200"/>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txBody>
        <a:bodyPr spcFirstLastPara="0" vert="horz" wrap="square" lIns="220980" tIns="220980" rIns="220980" bIns="220980" numCol="1" spcCol="1270" anchor="ctr" anchorCtr="0">
          <a:noAutofit/>
        </a:bodyPr>
        <a:lstStyle/>
        <a:p>
          <a:pPr lvl="0" algn="ctr" defTabSz="2578100">
            <a:lnSpc>
              <a:spcPct val="90000"/>
            </a:lnSpc>
            <a:spcBef>
              <a:spcPct val="0"/>
            </a:spcBef>
            <a:spcAft>
              <a:spcPct val="35000"/>
            </a:spcAft>
          </a:pPr>
          <a:r>
            <a:rPr lang="en-US" altLang="zh-CN" sz="5800" kern="1200" dirty="0" err="1" smtClean="0"/>
            <a:t>RunLoop</a:t>
          </a:r>
          <a:endParaRPr lang="zh-CN" altLang="en-US" sz="5800" kern="1200" dirty="0"/>
        </a:p>
      </dsp:txBody>
      <dsp:txXfrm>
        <a:off x="0" y="0"/>
        <a:ext cx="6096000" cy="1219200"/>
      </dsp:txXfrm>
    </dsp:sp>
    <dsp:sp modelId="{26761DD7-A00A-8248-AA0F-76064186E61B}">
      <dsp:nvSpPr>
        <dsp:cNvPr id="0" name=""/>
        <dsp:cNvSpPr/>
      </dsp:nvSpPr>
      <dsp:spPr>
        <a:xfrm>
          <a:off x="0" y="1239938"/>
          <a:ext cx="3047999" cy="649399"/>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r>
            <a:rPr lang="en-US" altLang="zh-CN" sz="3100" kern="1200" dirty="0" smtClean="0"/>
            <a:t>mode</a:t>
          </a:r>
          <a:endParaRPr lang="zh-CN" altLang="en-US" sz="3100" kern="1200" dirty="0"/>
        </a:p>
      </dsp:txBody>
      <dsp:txXfrm>
        <a:off x="0" y="1239938"/>
        <a:ext cx="3047999" cy="649399"/>
      </dsp:txXfrm>
    </dsp:sp>
    <dsp:sp modelId="{1B093428-589B-964E-9F3F-5EC51993F4C4}">
      <dsp:nvSpPr>
        <dsp:cNvPr id="0" name=""/>
        <dsp:cNvSpPr/>
      </dsp:nvSpPr>
      <dsp:spPr>
        <a:xfrm>
          <a:off x="3048000" y="1238581"/>
          <a:ext cx="3047999" cy="649399"/>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18110" tIns="118110" rIns="118110" bIns="118110" numCol="1" spcCol="1270" anchor="ctr" anchorCtr="0">
          <a:noAutofit/>
        </a:bodyPr>
        <a:lstStyle/>
        <a:p>
          <a:pPr lvl="0" algn="ctr" defTabSz="1377950">
            <a:lnSpc>
              <a:spcPct val="90000"/>
            </a:lnSpc>
            <a:spcBef>
              <a:spcPct val="0"/>
            </a:spcBef>
            <a:spcAft>
              <a:spcPct val="35000"/>
            </a:spcAft>
          </a:pPr>
          <a:r>
            <a:rPr lang="en-US" altLang="zh-CN" sz="3100" kern="1200" dirty="0" smtClean="0"/>
            <a:t>mode</a:t>
          </a:r>
          <a:endParaRPr lang="zh-CN" altLang="en-US" sz="3100" kern="1200" dirty="0"/>
        </a:p>
      </dsp:txBody>
      <dsp:txXfrm>
        <a:off x="3048000" y="1238581"/>
        <a:ext cx="3047999" cy="649399"/>
      </dsp:txXfrm>
    </dsp:sp>
    <dsp:sp modelId="{26E313CE-772B-1347-9E25-9F9A4BDA9A2E}">
      <dsp:nvSpPr>
        <dsp:cNvPr id="0" name=""/>
        <dsp:cNvSpPr/>
      </dsp:nvSpPr>
      <dsp:spPr>
        <a:xfrm>
          <a:off x="0" y="3779520"/>
          <a:ext cx="6096000" cy="284480"/>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idx="4294967295"/>
          </p:nvPr>
        </p:nvSpPr>
        <p:spPr bwMode="auto">
          <a:xfrm>
            <a:off x="0" y="0"/>
            <a:ext cx="2971800" cy="457200"/>
          </a:xfrm>
          <a:prstGeom prst="rect">
            <a:avLst/>
          </a:prstGeom>
          <a:noFill/>
          <a:ln>
            <a:noFill/>
          </a:ln>
          <a:extLst/>
        </p:spPr>
        <p:txBody>
          <a:bodyPr vert="horz" wrap="square" lIns="91440" tIns="45720" rIns="91440" bIns="45720" numCol="1" anchor="t" anchorCtr="0" compatLnSpc="1">
            <a:prstTxWarp prst="textNoShape">
              <a:avLst/>
            </a:prstTxWarp>
          </a:bodyPr>
          <a:lstStyle>
            <a:lvl1pPr>
              <a:buFont typeface="Arial" panose="020B0604020202020204" pitchFamily="34" charset="0"/>
              <a:buNone/>
              <a:defRPr sz="1200">
                <a:latin typeface="Arial" panose="020B0604020202020204" pitchFamily="34" charset="0"/>
                <a:ea typeface="宋体" pitchFamily="2" charset="-122"/>
              </a:defRPr>
            </a:lvl1pPr>
          </a:lstStyle>
          <a:p>
            <a:pPr>
              <a:defRPr/>
            </a:pPr>
            <a:endParaRPr lang="zh-CN" altLang="zh-CN"/>
          </a:p>
        </p:txBody>
      </p:sp>
      <p:sp>
        <p:nvSpPr>
          <p:cNvPr id="2051" name="Rectangle 3"/>
          <p:cNvSpPr>
            <a:spLocks noGrp="1" noChangeArrowheads="1"/>
          </p:cNvSpPr>
          <p:nvPr>
            <p:ph type="dt" idx="1"/>
          </p:nvPr>
        </p:nvSpPr>
        <p:spPr bwMode="auto">
          <a:xfrm>
            <a:off x="3884613" y="0"/>
            <a:ext cx="2971800" cy="457200"/>
          </a:xfrm>
          <a:prstGeom prst="rect">
            <a:avLst/>
          </a:prstGeom>
          <a:noFill/>
          <a:ln>
            <a:noFill/>
          </a:ln>
          <a:extLst/>
        </p:spPr>
        <p:txBody>
          <a:bodyPr vert="horz" wrap="square" lIns="91440" tIns="45720" rIns="91440" bIns="45720" numCol="1" anchor="t" anchorCtr="0" compatLnSpc="1">
            <a:prstTxWarp prst="textNoShape">
              <a:avLst/>
            </a:prstTxWarp>
          </a:bodyPr>
          <a:lstStyle>
            <a:lvl1pPr algn="r">
              <a:buFont typeface="Arial" panose="020B0604020202020204" pitchFamily="34" charset="0"/>
              <a:buNone/>
              <a:defRPr>
                <a:latin typeface="Arial" panose="020B0604020202020204" pitchFamily="34" charset="0"/>
                <a:ea typeface="宋体" pitchFamily="2" charset="-122"/>
              </a:defRPr>
            </a:lvl1pPr>
          </a:lstStyle>
          <a:p>
            <a:pPr>
              <a:defRPr/>
            </a:pPr>
            <a:fld id="{519E5BE3-890B-A847-B0DE-B513BAB62A11}" type="datetime1">
              <a:rPr lang="zh-CN" altLang="en-US"/>
              <a:pPr>
                <a:defRPr/>
              </a:pPr>
              <a:t>17/6/28</a:t>
            </a:fld>
            <a:endParaRPr lang="en-US" altLang="zh-CN" sz="1200"/>
          </a:p>
        </p:txBody>
      </p:sp>
      <p:sp>
        <p:nvSpPr>
          <p:cNvPr id="13316" name="Rectangle 4"/>
          <p:cNvSpPr>
            <a:spLocks noGrp="1" noRot="1" noChangeAspect="1" noChangeArrowheads="1"/>
          </p:cNvSpPr>
          <p:nvPr>
            <p:ph type="sldImg" idx="2"/>
          </p:nvPr>
        </p:nvSpPr>
        <p:spPr bwMode="auto">
          <a:xfrm>
            <a:off x="1143000" y="685800"/>
            <a:ext cx="4572000"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sp>
      <p:sp>
        <p:nvSpPr>
          <p:cNvPr id="2053" name="Rectangle 5"/>
          <p:cNvSpPr>
            <a:spLocks noGrp="1" noRot="1" noChangeAspect="1" noChangeArrowheads="1"/>
          </p:cNvSpPr>
          <p:nvPr/>
        </p:nvSpPr>
        <p:spPr bwMode="auto">
          <a:xfrm>
            <a:off x="685800" y="4343400"/>
            <a:ext cx="5486400" cy="4114800"/>
          </a:xfrm>
          <a:prstGeom prst="rect">
            <a:avLst/>
          </a:prstGeom>
          <a:noFill/>
          <a:ln>
            <a:noFill/>
          </a:ln>
          <a:extLst/>
        </p:spPr>
        <p:txBody>
          <a:bodyPr anchor="ctr"/>
          <a:lstStyle>
            <a:lvl1pPr defTabSz="0">
              <a:defRPr>
                <a:solidFill>
                  <a:schemeClr val="tx1"/>
                </a:solidFill>
                <a:latin typeface="Arial" charset="0"/>
                <a:ea typeface="宋体" charset="0"/>
              </a:defRPr>
            </a:lvl1pPr>
            <a:lvl2pPr marL="742950" indent="-285750" defTabSz="0">
              <a:defRPr>
                <a:solidFill>
                  <a:schemeClr val="tx1"/>
                </a:solidFill>
                <a:latin typeface="Arial" charset="0"/>
                <a:ea typeface="宋体" charset="0"/>
              </a:defRPr>
            </a:lvl2pPr>
            <a:lvl3pPr marL="1143000" indent="-228600" defTabSz="0">
              <a:defRPr>
                <a:solidFill>
                  <a:schemeClr val="tx1"/>
                </a:solidFill>
                <a:latin typeface="Arial" charset="0"/>
                <a:ea typeface="宋体" charset="0"/>
              </a:defRPr>
            </a:lvl3pPr>
            <a:lvl4pPr marL="1600200" indent="-228600" defTabSz="0">
              <a:defRPr>
                <a:solidFill>
                  <a:schemeClr val="tx1"/>
                </a:solidFill>
                <a:latin typeface="Arial" charset="0"/>
                <a:ea typeface="宋体" charset="0"/>
              </a:defRPr>
            </a:lvl4pPr>
            <a:lvl5pPr marL="2057400" indent="-228600" defTabSz="0">
              <a:defRPr>
                <a:solidFill>
                  <a:schemeClr val="tx1"/>
                </a:solidFill>
                <a:latin typeface="Arial" charset="0"/>
                <a:ea typeface="宋体" charset="0"/>
              </a:defRPr>
            </a:lvl5pPr>
            <a:lvl6pPr marL="2514600" indent="-228600" defTabSz="0" eaLnBrk="0" fontAlgn="base" hangingPunct="0">
              <a:spcBef>
                <a:spcPct val="0"/>
              </a:spcBef>
              <a:spcAft>
                <a:spcPct val="0"/>
              </a:spcAft>
              <a:defRPr>
                <a:solidFill>
                  <a:schemeClr val="tx1"/>
                </a:solidFill>
                <a:latin typeface="Arial" charset="0"/>
                <a:ea typeface="宋体" charset="0"/>
              </a:defRPr>
            </a:lvl6pPr>
            <a:lvl7pPr marL="2971800" indent="-228600" defTabSz="0" eaLnBrk="0" fontAlgn="base" hangingPunct="0">
              <a:spcBef>
                <a:spcPct val="0"/>
              </a:spcBef>
              <a:spcAft>
                <a:spcPct val="0"/>
              </a:spcAft>
              <a:defRPr>
                <a:solidFill>
                  <a:schemeClr val="tx1"/>
                </a:solidFill>
                <a:latin typeface="Arial" charset="0"/>
                <a:ea typeface="宋体" charset="0"/>
              </a:defRPr>
            </a:lvl7pPr>
            <a:lvl8pPr marL="3429000" indent="-228600" defTabSz="0" eaLnBrk="0" fontAlgn="base" hangingPunct="0">
              <a:spcBef>
                <a:spcPct val="0"/>
              </a:spcBef>
              <a:spcAft>
                <a:spcPct val="0"/>
              </a:spcAft>
              <a:defRPr>
                <a:solidFill>
                  <a:schemeClr val="tx1"/>
                </a:solidFill>
                <a:latin typeface="Arial" charset="0"/>
                <a:ea typeface="宋体" charset="0"/>
              </a:defRPr>
            </a:lvl8pPr>
            <a:lvl9pPr marL="3886200" indent="-228600" defTabSz="0" eaLnBrk="0" fontAlgn="base" hangingPunct="0">
              <a:spcBef>
                <a:spcPct val="0"/>
              </a:spcBef>
              <a:spcAft>
                <a:spcPct val="0"/>
              </a:spcAft>
              <a:defRPr>
                <a:solidFill>
                  <a:schemeClr val="tx1"/>
                </a:solidFill>
                <a:latin typeface="Arial" charset="0"/>
                <a:ea typeface="宋体" charset="0"/>
              </a:defRPr>
            </a:lvl9pPr>
          </a:lstStyle>
          <a:p>
            <a:pPr>
              <a:spcBef>
                <a:spcPct val="30000"/>
              </a:spcBef>
              <a:defRPr/>
            </a:pPr>
            <a:r>
              <a:rPr lang="zh-CN" altLang="zh-CN" sz="1200" smtClean="0"/>
              <a:t>单击此处编辑母版文本样式</a:t>
            </a:r>
          </a:p>
          <a:p>
            <a:pPr>
              <a:spcBef>
                <a:spcPct val="30000"/>
              </a:spcBef>
              <a:defRPr/>
            </a:pPr>
            <a:r>
              <a:rPr lang="zh-CN" altLang="zh-CN" sz="1200" smtClean="0"/>
              <a:t>第二级</a:t>
            </a:r>
          </a:p>
          <a:p>
            <a:pPr>
              <a:spcBef>
                <a:spcPct val="30000"/>
              </a:spcBef>
              <a:defRPr/>
            </a:pPr>
            <a:r>
              <a:rPr lang="zh-CN" altLang="zh-CN" sz="1200" smtClean="0"/>
              <a:t>第三级</a:t>
            </a:r>
          </a:p>
          <a:p>
            <a:pPr>
              <a:spcBef>
                <a:spcPct val="30000"/>
              </a:spcBef>
              <a:defRPr/>
            </a:pPr>
            <a:r>
              <a:rPr lang="zh-CN" altLang="zh-CN" sz="1200" smtClean="0"/>
              <a:t>第四级</a:t>
            </a:r>
          </a:p>
          <a:p>
            <a:pPr>
              <a:spcBef>
                <a:spcPct val="30000"/>
              </a:spcBef>
              <a:defRPr/>
            </a:pPr>
            <a:r>
              <a:rPr lang="zh-CN" altLang="zh-CN" sz="1200" smtClean="0"/>
              <a:t>第五级</a:t>
            </a:r>
          </a:p>
        </p:txBody>
      </p:sp>
      <p:sp>
        <p:nvSpPr>
          <p:cNvPr id="2054" name="Rectangle 6"/>
          <p:cNvSpPr>
            <a:spLocks noGrp="1" noChangeArrowheads="1"/>
          </p:cNvSpPr>
          <p:nvPr>
            <p:ph type="ftr" sz="quarter" idx="4"/>
          </p:nvPr>
        </p:nvSpPr>
        <p:spPr bwMode="auto">
          <a:xfrm>
            <a:off x="0" y="8685213"/>
            <a:ext cx="2971800" cy="457200"/>
          </a:xfrm>
          <a:prstGeom prst="rect">
            <a:avLst/>
          </a:prstGeom>
          <a:noFill/>
          <a:ln>
            <a:noFill/>
          </a:ln>
          <a:extLst/>
        </p:spPr>
        <p:txBody>
          <a:bodyPr vert="horz" wrap="square" lIns="91440" tIns="45720" rIns="91440" bIns="45720" numCol="1" anchor="b" anchorCtr="0" compatLnSpc="1">
            <a:prstTxWarp prst="textNoShape">
              <a:avLst/>
            </a:prstTxWarp>
          </a:bodyPr>
          <a:lstStyle>
            <a:lvl1pPr>
              <a:buFont typeface="Arial" panose="020B0604020202020204" pitchFamily="34" charset="0"/>
              <a:buNone/>
              <a:defRPr sz="1200">
                <a:latin typeface="Arial" panose="020B0604020202020204" pitchFamily="34" charset="0"/>
                <a:ea typeface="宋体" pitchFamily="2" charset="-122"/>
              </a:defRPr>
            </a:lvl1pPr>
          </a:lstStyle>
          <a:p>
            <a:pPr>
              <a:defRPr/>
            </a:pPr>
            <a:endParaRPr lang="zh-CN" altLang="zh-CN"/>
          </a:p>
        </p:txBody>
      </p:sp>
      <p:sp>
        <p:nvSpPr>
          <p:cNvPr id="2055" name="Rectangle 7"/>
          <p:cNvSpPr>
            <a:spLocks noGrp="1" noChangeArrowheads="1"/>
          </p:cNvSpPr>
          <p:nvPr>
            <p:ph type="sldNum" sz="quarter" idx="5"/>
          </p:nvPr>
        </p:nvSpPr>
        <p:spPr bwMode="auto">
          <a:xfrm>
            <a:off x="3884613" y="8685213"/>
            <a:ext cx="2971800" cy="457200"/>
          </a:xfrm>
          <a:prstGeom prst="rect">
            <a:avLst/>
          </a:prstGeom>
          <a:noFill/>
          <a:ln>
            <a:noFill/>
          </a:ln>
          <a:extLst/>
        </p:spPr>
        <p:txBody>
          <a:bodyPr vert="horz" wrap="square" lIns="91440" tIns="45720" rIns="91440" bIns="45720" numCol="1" anchor="b" anchorCtr="0" compatLnSpc="1">
            <a:prstTxWarp prst="textNoShape">
              <a:avLst/>
            </a:prstTxWarp>
          </a:bodyPr>
          <a:lstStyle>
            <a:lvl1pPr algn="r">
              <a:buFont typeface="Arial" charset="0"/>
              <a:buNone/>
              <a:defRPr smtClean="0"/>
            </a:lvl1pPr>
          </a:lstStyle>
          <a:p>
            <a:pPr>
              <a:defRPr/>
            </a:pPr>
            <a:fld id="{1DF736C1-41A7-5C49-9C22-3AC832C64187}" type="slidenum">
              <a:rPr lang="zh-CN" altLang="en-US"/>
              <a:pPr>
                <a:defRPr/>
              </a:pPr>
              <a:t>‹#›</a:t>
            </a:fld>
            <a:endParaRPr lang="en-US" altLang="zh-CN" sz="1200"/>
          </a:p>
        </p:txBody>
      </p:sp>
    </p:spTree>
    <p:extLst>
      <p:ext uri="{BB962C8B-B14F-4D97-AF65-F5344CB8AC3E}">
        <p14:creationId xmlns:p14="http://schemas.microsoft.com/office/powerpoint/2010/main" val="1804289383"/>
      </p:ext>
    </p:extLst>
  </p:cSld>
  <p:clrMap bg1="lt1" tx1="dk1" bg2="lt2" tx2="dk2" accent1="accent1" accent2="accent2" accent3="accent3" accent4="accent4" accent5="accent5" accent6="accent6" hlink="hlink" folHlink="folHlink"/>
  <p:hf hdr="0" ftr="0"/>
  <p:notesStyle>
    <a:lvl1pPr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1pPr>
    <a:lvl2pPr marL="457200"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2pPr>
    <a:lvl3pPr marL="914400"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3pPr>
    <a:lvl4pPr marL="1371600"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4pPr>
    <a:lvl5pPr marL="1828800" algn="l" defTabSz="0" rtl="0" eaLnBrk="0" fontAlgn="base" hangingPunct="0">
      <a:spcBef>
        <a:spcPct val="30000"/>
      </a:spcBef>
      <a:spcAft>
        <a:spcPct val="0"/>
      </a:spcAft>
      <a:defRPr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3" Type="http://schemas.openxmlformats.org/officeDocument/2006/relationships/hyperlink" Target="apple-reference-documentation://hcUQrCw1bC" TargetMode="External"/><Relationship Id="rId4" Type="http://schemas.openxmlformats.org/officeDocument/2006/relationships/hyperlink" Target="apple-reference-documentation://hcpVrk7h9e" TargetMode="External"/><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pPr marL="0" marR="0" indent="0" algn="l" defTabSz="0" rtl="0" eaLnBrk="0" fontAlgn="base" latinLnBrk="0" hangingPunct="0">
              <a:lnSpc>
                <a:spcPct val="100000"/>
              </a:lnSpc>
              <a:spcBef>
                <a:spcPct val="30000"/>
              </a:spcBef>
              <a:spcAft>
                <a:spcPct val="0"/>
              </a:spcAft>
              <a:buClrTx/>
              <a:buSzTx/>
              <a:buFontTx/>
              <a:buNone/>
              <a:tabLst/>
              <a:defRPr/>
            </a:pPr>
            <a:r>
              <a:rPr kumimoji="1" lang="zh-CN" altLang="en-US" dirty="0" smtClean="0"/>
              <a:t>手机启动，程序启动</a:t>
            </a:r>
          </a:p>
          <a:p>
            <a:endParaRPr kumimoji="1" lang="zh-CN" altLang="en-US" dirty="0" smtClean="0"/>
          </a:p>
          <a:p>
            <a:r>
              <a:rPr lang="zh-CN" altLang="en-US" dirty="0" smtClean="0"/>
              <a:t>一个线程一次只能执行一个任务，执行完成后线程就会退出。如果我们需要一个机制，让线程能随时处理事件但并不退出</a:t>
            </a:r>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1</a:t>
            </a:fld>
            <a:endParaRPr lang="en-US" altLang="zh-CN" sz="1200"/>
          </a:p>
        </p:txBody>
      </p:sp>
    </p:spTree>
    <p:extLst>
      <p:ext uri="{BB962C8B-B14F-4D97-AF65-F5344CB8AC3E}">
        <p14:creationId xmlns:p14="http://schemas.microsoft.com/office/powerpoint/2010/main" val="1477171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r>
              <a:rPr kumimoji="1" lang="zh-CN" altLang="en-US" dirty="0" smtClean="0"/>
              <a:t>主线程会导致堵塞。 巧用循环比如</a:t>
            </a:r>
            <a:r>
              <a:rPr kumimoji="1" lang="en-US" altLang="zh-CN" dirty="0" smtClean="0"/>
              <a:t>loading</a:t>
            </a:r>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10</a:t>
            </a:fld>
            <a:endParaRPr lang="en-US" altLang="zh-CN" sz="1200"/>
          </a:p>
        </p:txBody>
      </p:sp>
    </p:spTree>
    <p:extLst>
      <p:ext uri="{BB962C8B-B14F-4D97-AF65-F5344CB8AC3E}">
        <p14:creationId xmlns:p14="http://schemas.microsoft.com/office/powerpoint/2010/main" val="20862067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pPr marL="0" marR="0" indent="0" algn="l" defTabSz="0" rtl="0" eaLnBrk="0" fontAlgn="base" latinLnBrk="0" hangingPunct="0">
              <a:lnSpc>
                <a:spcPct val="100000"/>
              </a:lnSpc>
              <a:spcBef>
                <a:spcPct val="30000"/>
              </a:spcBef>
              <a:spcAft>
                <a:spcPct val="0"/>
              </a:spcAft>
              <a:buClrTx/>
              <a:buSzTx/>
              <a:buFontTx/>
              <a:buNone/>
              <a:tabLst/>
              <a:defRPr/>
            </a:pPr>
            <a:r>
              <a:rPr lang="zh-CN" altLang="en-US" dirty="0" smtClean="0">
                <a:solidFill>
                  <a:schemeClr val="bg1"/>
                </a:solidFill>
              </a:rPr>
              <a:t>（</a:t>
            </a:r>
            <a:r>
              <a:rPr lang="en-US" altLang="zh-CN" dirty="0" smtClean="0"/>
              <a:t> __</a:t>
            </a:r>
            <a:r>
              <a:rPr lang="en-US" altLang="zh-CN" dirty="0" err="1" smtClean="0"/>
              <a:t>CFRunLoopMode</a:t>
            </a:r>
            <a:r>
              <a:rPr lang="en-US" altLang="zh-CN" dirty="0" smtClean="0"/>
              <a:t> 522</a:t>
            </a:r>
            <a:r>
              <a:rPr lang="zh-CN" altLang="en-US" dirty="0" smtClean="0">
                <a:solidFill>
                  <a:schemeClr val="bg1"/>
                </a:solidFill>
              </a:rPr>
              <a:t>）</a:t>
            </a:r>
          </a:p>
          <a:p>
            <a:r>
              <a:rPr kumimoji="1" lang="en-US" altLang="zh-CN" dirty="0" smtClean="0"/>
              <a:t>1049</a:t>
            </a:r>
            <a:endParaRPr kumimoji="1" lang="zh-CN" altLang="en-US" dirty="0" smtClean="0"/>
          </a:p>
          <a:p>
            <a:r>
              <a:rPr kumimoji="1" lang="en-US" altLang="zh-CN" dirty="0" smtClean="0"/>
              <a:t>981</a:t>
            </a:r>
          </a:p>
          <a:p>
            <a:r>
              <a:rPr lang="en-US" altLang="zh-CN" dirty="0" smtClean="0"/>
              <a:t>Source0 </a:t>
            </a:r>
            <a:r>
              <a:rPr lang="zh-CN" altLang="en-US" dirty="0" smtClean="0"/>
              <a:t>：非基于</a:t>
            </a:r>
            <a:r>
              <a:rPr lang="en-US" altLang="zh-CN" dirty="0" smtClean="0"/>
              <a:t>Port</a:t>
            </a:r>
          </a:p>
          <a:p>
            <a:r>
              <a:rPr lang="en-US" altLang="zh-CN" dirty="0" smtClean="0"/>
              <a:t>Source1</a:t>
            </a:r>
            <a:r>
              <a:rPr lang="zh-CN" altLang="en-US" dirty="0" smtClean="0"/>
              <a:t>：基于</a:t>
            </a:r>
            <a:r>
              <a:rPr lang="en-US" altLang="zh-CN" dirty="0" smtClean="0"/>
              <a:t>Port</a:t>
            </a:r>
            <a:r>
              <a:rPr lang="zh-CN" altLang="en-US" dirty="0" smtClean="0"/>
              <a:t>，通过内核和其他线程通信，接收、分发系统事件</a:t>
            </a:r>
          </a:p>
          <a:p>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11</a:t>
            </a:fld>
            <a:endParaRPr lang="en-US" altLang="zh-CN" sz="1200"/>
          </a:p>
        </p:txBody>
      </p:sp>
    </p:spTree>
    <p:extLst>
      <p:ext uri="{BB962C8B-B14F-4D97-AF65-F5344CB8AC3E}">
        <p14:creationId xmlns:p14="http://schemas.microsoft.com/office/powerpoint/2010/main" val="3495174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12</a:t>
            </a:fld>
            <a:endParaRPr lang="en-US" altLang="zh-CN" sz="1200"/>
          </a:p>
        </p:txBody>
      </p:sp>
    </p:spTree>
    <p:extLst>
      <p:ext uri="{BB962C8B-B14F-4D97-AF65-F5344CB8AC3E}">
        <p14:creationId xmlns:p14="http://schemas.microsoft.com/office/powerpoint/2010/main" val="3377392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13</a:t>
            </a:fld>
            <a:endParaRPr lang="en-US" altLang="zh-CN" sz="1200"/>
          </a:p>
        </p:txBody>
      </p:sp>
    </p:spTree>
    <p:extLst>
      <p:ext uri="{BB962C8B-B14F-4D97-AF65-F5344CB8AC3E}">
        <p14:creationId xmlns:p14="http://schemas.microsoft.com/office/powerpoint/2010/main" val="2557895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14</a:t>
            </a:fld>
            <a:endParaRPr lang="en-US" altLang="zh-CN" sz="1200"/>
          </a:p>
        </p:txBody>
      </p:sp>
    </p:spTree>
    <p:extLst>
      <p:ext uri="{BB962C8B-B14F-4D97-AF65-F5344CB8AC3E}">
        <p14:creationId xmlns:p14="http://schemas.microsoft.com/office/powerpoint/2010/main" val="6035704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r>
              <a:rPr kumimoji="1" lang="zh-CN" altLang="en-US" dirty="0" smtClean="0"/>
              <a:t>事件循环，事件观察，</a:t>
            </a:r>
            <a:r>
              <a:rPr lang="zh-CN" altLang="en-US" sz="1200" u="none" kern="1200" baseline="0" dirty="0" smtClean="0">
                <a:solidFill>
                  <a:schemeClr val="tx1"/>
                </a:solidFill>
                <a:latin typeface="Arial" panose="020B0604020202020204" pitchFamily="34" charset="0"/>
                <a:ea typeface="+mn-ea"/>
                <a:cs typeface="+mn-cs"/>
              </a:rPr>
              <a:t>正如其名，</a:t>
            </a:r>
            <a:r>
              <a:rPr lang="en-US" altLang="zh-CN" sz="1200" u="none" kern="1200" baseline="0" dirty="0" smtClean="0">
                <a:solidFill>
                  <a:schemeClr val="tx1"/>
                </a:solidFill>
                <a:latin typeface="Arial" panose="020B0604020202020204" pitchFamily="34" charset="0"/>
                <a:ea typeface="+mn-ea"/>
                <a:cs typeface="+mn-cs"/>
              </a:rPr>
              <a:t>loop</a:t>
            </a:r>
            <a:r>
              <a:rPr lang="zh-CN" altLang="en-US" sz="1200" u="none" kern="1200" baseline="0" dirty="0" smtClean="0">
                <a:solidFill>
                  <a:schemeClr val="tx1"/>
                </a:solidFill>
                <a:latin typeface="Arial" panose="020B0604020202020204" pitchFamily="34" charset="0"/>
                <a:ea typeface="+mn-ea"/>
                <a:cs typeface="+mn-cs"/>
              </a:rPr>
              <a:t>表示某种循环，和</a:t>
            </a:r>
            <a:r>
              <a:rPr lang="en-US" altLang="zh-CN" sz="1200" u="none" kern="1200" baseline="0" dirty="0" smtClean="0">
                <a:solidFill>
                  <a:schemeClr val="tx1"/>
                </a:solidFill>
                <a:latin typeface="Arial" panose="020B0604020202020204" pitchFamily="34" charset="0"/>
                <a:ea typeface="+mn-ea"/>
                <a:cs typeface="+mn-cs"/>
              </a:rPr>
              <a:t>run</a:t>
            </a:r>
            <a:r>
              <a:rPr lang="zh-CN" altLang="en-US" sz="1200" u="none" kern="1200" baseline="0" dirty="0" smtClean="0">
                <a:solidFill>
                  <a:schemeClr val="tx1"/>
                </a:solidFill>
                <a:latin typeface="Arial" panose="020B0604020202020204" pitchFamily="34" charset="0"/>
                <a:ea typeface="+mn-ea"/>
                <a:cs typeface="+mn-cs"/>
              </a:rPr>
              <a:t>放在一起就表示一直在运行着的循环</a:t>
            </a:r>
          </a:p>
          <a:p>
            <a:r>
              <a:rPr lang="en-US" altLang="zh-CN" dirty="0" err="1" smtClean="0"/>
              <a:t>CFRunLoopRef</a:t>
            </a:r>
            <a:r>
              <a:rPr lang="en-US" altLang="zh-CN" dirty="0" smtClean="0"/>
              <a:t> </a:t>
            </a:r>
            <a:r>
              <a:rPr lang="zh-CN" altLang="en-US" dirty="0" smtClean="0"/>
              <a:t>是在 </a:t>
            </a:r>
            <a:r>
              <a:rPr lang="en-US" altLang="zh-CN" dirty="0" err="1" smtClean="0"/>
              <a:t>CoreFoundation</a:t>
            </a:r>
            <a:r>
              <a:rPr lang="en-US" altLang="zh-CN" dirty="0" smtClean="0"/>
              <a:t> </a:t>
            </a:r>
            <a:r>
              <a:rPr lang="zh-CN" altLang="en-US" dirty="0" smtClean="0"/>
              <a:t>框架内的，它提供了纯 </a:t>
            </a:r>
            <a:r>
              <a:rPr lang="en-US" altLang="zh-CN" dirty="0" smtClean="0"/>
              <a:t>C </a:t>
            </a:r>
            <a:r>
              <a:rPr lang="zh-CN" altLang="en-US" dirty="0" smtClean="0"/>
              <a:t>函数的 </a:t>
            </a:r>
            <a:r>
              <a:rPr lang="en-US" altLang="zh-CN" dirty="0" smtClean="0"/>
              <a:t>API</a:t>
            </a:r>
            <a:r>
              <a:rPr lang="zh-CN" altLang="en-US" dirty="0" smtClean="0"/>
              <a:t>，所有这些 </a:t>
            </a:r>
            <a:r>
              <a:rPr lang="en-US" altLang="zh-CN" dirty="0" smtClean="0"/>
              <a:t>API </a:t>
            </a:r>
            <a:r>
              <a:rPr lang="zh-CN" altLang="en-US" dirty="0" smtClean="0"/>
              <a:t>都是线程安全的。</a:t>
            </a:r>
          </a:p>
          <a:p>
            <a:r>
              <a:rPr lang="en-US" altLang="zh-CN" dirty="0" err="1" smtClean="0"/>
              <a:t>NSRunLoop</a:t>
            </a:r>
            <a:r>
              <a:rPr lang="en-US" altLang="zh-CN" dirty="0" smtClean="0"/>
              <a:t> </a:t>
            </a:r>
            <a:r>
              <a:rPr lang="zh-CN" altLang="en-US" dirty="0" smtClean="0"/>
              <a:t>是基于 </a:t>
            </a:r>
            <a:r>
              <a:rPr lang="en-US" altLang="zh-CN" dirty="0" err="1" smtClean="0"/>
              <a:t>CFRunLoopRef</a:t>
            </a:r>
            <a:r>
              <a:rPr lang="en-US" altLang="zh-CN" dirty="0" smtClean="0"/>
              <a:t> </a:t>
            </a:r>
            <a:r>
              <a:rPr lang="zh-CN" altLang="en-US" dirty="0" smtClean="0"/>
              <a:t>的封装，提供了面向对象的 </a:t>
            </a:r>
            <a:r>
              <a:rPr lang="en-US" altLang="zh-CN" dirty="0" smtClean="0"/>
              <a:t>API</a:t>
            </a:r>
            <a:r>
              <a:rPr lang="zh-CN" altLang="en-US" dirty="0" smtClean="0"/>
              <a:t>，但是这些 </a:t>
            </a:r>
            <a:r>
              <a:rPr lang="en-US" altLang="zh-CN" dirty="0" smtClean="0"/>
              <a:t>API </a:t>
            </a:r>
            <a:r>
              <a:rPr lang="zh-CN" altLang="en-US" dirty="0" smtClean="0"/>
              <a:t>不是线程安全的。</a:t>
            </a:r>
          </a:p>
          <a:p>
            <a:r>
              <a:rPr lang="zh-CN" altLang="en-US" dirty="0" smtClean="0"/>
              <a:t>苹果不允许直接创建 </a:t>
            </a:r>
            <a:r>
              <a:rPr lang="en-US" altLang="zh-CN" dirty="0" err="1" smtClean="0"/>
              <a:t>RunLoop</a:t>
            </a:r>
            <a:r>
              <a:rPr lang="zh-CN" altLang="en-US" dirty="0" smtClean="0"/>
              <a:t>，和线程一一对应（看源码）</a:t>
            </a:r>
          </a:p>
          <a:p>
            <a:pPr marL="0" marR="0" indent="0" algn="l" defTabSz="0" rtl="0" eaLnBrk="0" fontAlgn="base" latinLnBrk="0" hangingPunct="0">
              <a:lnSpc>
                <a:spcPct val="100000"/>
              </a:lnSpc>
              <a:spcBef>
                <a:spcPct val="30000"/>
              </a:spcBef>
              <a:spcAft>
                <a:spcPct val="0"/>
              </a:spcAft>
              <a:buClrTx/>
              <a:buSzTx/>
              <a:buFontTx/>
              <a:buNone/>
              <a:tabLst/>
              <a:defRPr/>
            </a:pPr>
            <a:endParaRPr lang="zh-CN" altLang="en-US" sz="1200" dirty="0" smtClean="0">
              <a:solidFill>
                <a:schemeClr val="bg1"/>
              </a:solidFill>
            </a:endParaRPr>
          </a:p>
          <a:p>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2</a:t>
            </a:fld>
            <a:endParaRPr lang="en-US" altLang="zh-CN" sz="1200"/>
          </a:p>
        </p:txBody>
      </p:sp>
    </p:spTree>
    <p:extLst>
      <p:ext uri="{BB962C8B-B14F-4D97-AF65-F5344CB8AC3E}">
        <p14:creationId xmlns:p14="http://schemas.microsoft.com/office/powerpoint/2010/main" val="14339258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dirty="0" smtClean="0"/>
              <a:t>包含若干个 </a:t>
            </a:r>
            <a:r>
              <a:rPr lang="en-US" altLang="zh-CN" dirty="0" smtClean="0"/>
              <a:t>Mode</a:t>
            </a:r>
            <a:r>
              <a:rPr lang="zh-CN" altLang="en-US" dirty="0" smtClean="0"/>
              <a:t>，每个 </a:t>
            </a:r>
            <a:r>
              <a:rPr lang="en-US" altLang="zh-CN" dirty="0" smtClean="0"/>
              <a:t>Mode </a:t>
            </a:r>
            <a:r>
              <a:rPr lang="zh-CN" altLang="en-US" dirty="0" smtClean="0"/>
              <a:t>又包含若干个 </a:t>
            </a:r>
            <a:r>
              <a:rPr lang="en-US" altLang="zh-CN" dirty="0" smtClean="0"/>
              <a:t>Source/Timer/Observer</a:t>
            </a:r>
            <a:r>
              <a:rPr lang="zh-CN" altLang="en-US" dirty="0" smtClean="0"/>
              <a:t>。</a:t>
            </a:r>
            <a:endParaRPr lang="en-US" altLang="zh-CN" dirty="0" smtClean="0"/>
          </a:p>
          <a:p>
            <a:r>
              <a:rPr lang="zh-CN" altLang="en-US" dirty="0" smtClean="0"/>
              <a:t>每次调用 </a:t>
            </a:r>
            <a:r>
              <a:rPr lang="en-US" altLang="zh-CN" dirty="0" err="1" smtClean="0"/>
              <a:t>RunLoop</a:t>
            </a:r>
            <a:r>
              <a:rPr lang="en-US" altLang="zh-CN" dirty="0" smtClean="0"/>
              <a:t> </a:t>
            </a:r>
            <a:r>
              <a:rPr lang="zh-CN" altLang="en-US" dirty="0" smtClean="0"/>
              <a:t>的主函数时，只能指定其中一个 </a:t>
            </a:r>
            <a:r>
              <a:rPr lang="en-US" altLang="zh-CN" dirty="0" smtClean="0"/>
              <a:t>Mode</a:t>
            </a:r>
            <a:r>
              <a:rPr lang="zh-CN" altLang="en-US" dirty="0" smtClean="0"/>
              <a:t>，这个</a:t>
            </a:r>
            <a:r>
              <a:rPr lang="en-US" altLang="zh-CN" dirty="0" smtClean="0"/>
              <a:t>Mode</a:t>
            </a:r>
            <a:r>
              <a:rPr lang="zh-CN" altLang="en-US" dirty="0" smtClean="0"/>
              <a:t>被称作 </a:t>
            </a:r>
            <a:r>
              <a:rPr lang="en-US" altLang="zh-CN" dirty="0" err="1" smtClean="0"/>
              <a:t>CurrentMode</a:t>
            </a:r>
            <a:endParaRPr lang="en-US" altLang="zh-CN" dirty="0" smtClean="0"/>
          </a:p>
          <a:p>
            <a:r>
              <a:rPr lang="zh-CN" altLang="en-US" dirty="0" smtClean="0"/>
              <a:t>如果需要切换 </a:t>
            </a:r>
            <a:r>
              <a:rPr lang="en-US" altLang="zh-CN" dirty="0" smtClean="0"/>
              <a:t>Mode</a:t>
            </a:r>
            <a:r>
              <a:rPr lang="zh-CN" altLang="en-US" dirty="0" smtClean="0"/>
              <a:t>，只能退出 </a:t>
            </a:r>
            <a:r>
              <a:rPr lang="en-US" altLang="zh-CN" dirty="0" smtClean="0"/>
              <a:t>Loop</a:t>
            </a:r>
            <a:r>
              <a:rPr lang="zh-CN" altLang="en-US" dirty="0" smtClean="0"/>
              <a:t>，再重新指定一个 </a:t>
            </a:r>
            <a:r>
              <a:rPr lang="en-US" altLang="zh-CN" dirty="0" smtClean="0"/>
              <a:t>Mode </a:t>
            </a:r>
            <a:r>
              <a:rPr lang="zh-CN" altLang="en-US" dirty="0" smtClean="0"/>
              <a:t>进入</a:t>
            </a:r>
            <a:r>
              <a:rPr lang="en-US" altLang="zh-CN" dirty="0" smtClean="0"/>
              <a:t>?</a:t>
            </a:r>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3</a:t>
            </a:fld>
            <a:endParaRPr lang="en-US" altLang="zh-CN" sz="1200"/>
          </a:p>
        </p:txBody>
      </p:sp>
    </p:spTree>
    <p:extLst>
      <p:ext uri="{BB962C8B-B14F-4D97-AF65-F5344CB8AC3E}">
        <p14:creationId xmlns:p14="http://schemas.microsoft.com/office/powerpoint/2010/main" val="4273551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4</a:t>
            </a:fld>
            <a:endParaRPr lang="en-US" altLang="zh-CN" sz="1200"/>
          </a:p>
        </p:txBody>
      </p:sp>
    </p:spTree>
    <p:extLst>
      <p:ext uri="{BB962C8B-B14F-4D97-AF65-F5344CB8AC3E}">
        <p14:creationId xmlns:p14="http://schemas.microsoft.com/office/powerpoint/2010/main" val="3495174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r>
              <a:rPr lang="en-US" altLang="zh-CN" dirty="0" smtClean="0">
                <a:effectLst/>
              </a:rPr>
              <a:t>Source0 </a:t>
            </a:r>
            <a:r>
              <a:rPr lang="zh-CN" altLang="en-US" dirty="0" smtClean="0">
                <a:effectLst/>
              </a:rPr>
              <a:t>只包含了一个回调（函数指针），它并不能主动触发事件。使用时，你需要先调用 </a:t>
            </a:r>
            <a:r>
              <a:rPr lang="en-US" altLang="zh-CN" dirty="0" err="1" smtClean="0">
                <a:effectLst/>
              </a:rPr>
              <a:t>CFRunLoopSourceSignal</a:t>
            </a:r>
            <a:r>
              <a:rPr lang="en-US" altLang="zh-CN" dirty="0" smtClean="0">
                <a:effectLst/>
              </a:rPr>
              <a:t>(source)</a:t>
            </a:r>
            <a:r>
              <a:rPr lang="zh-CN" altLang="en-US" dirty="0" smtClean="0">
                <a:effectLst/>
              </a:rPr>
              <a:t>，将这个 </a:t>
            </a:r>
            <a:r>
              <a:rPr lang="en-US" altLang="zh-CN" dirty="0" smtClean="0">
                <a:effectLst/>
              </a:rPr>
              <a:t>Source </a:t>
            </a:r>
            <a:r>
              <a:rPr lang="zh-CN" altLang="en-US" dirty="0" smtClean="0">
                <a:effectLst/>
              </a:rPr>
              <a:t>标记为待处理，然后手动调用 </a:t>
            </a:r>
            <a:r>
              <a:rPr lang="en-US" altLang="zh-CN" dirty="0" err="1" smtClean="0">
                <a:effectLst/>
              </a:rPr>
              <a:t>CFRunLoopWakeUp</a:t>
            </a:r>
            <a:r>
              <a:rPr lang="en-US" altLang="zh-CN" dirty="0" smtClean="0">
                <a:effectLst/>
              </a:rPr>
              <a:t>(</a:t>
            </a:r>
            <a:r>
              <a:rPr lang="en-US" altLang="zh-CN" dirty="0" err="1" smtClean="0">
                <a:effectLst/>
              </a:rPr>
              <a:t>runloop</a:t>
            </a:r>
            <a:r>
              <a:rPr lang="en-US" altLang="zh-CN" dirty="0" smtClean="0">
                <a:effectLst/>
              </a:rPr>
              <a:t>) </a:t>
            </a:r>
            <a:r>
              <a:rPr lang="zh-CN" altLang="en-US" dirty="0" smtClean="0">
                <a:effectLst/>
              </a:rPr>
              <a:t>来唤醒 </a:t>
            </a:r>
            <a:r>
              <a:rPr lang="en-US" altLang="zh-CN" dirty="0" err="1" smtClean="0">
                <a:effectLst/>
              </a:rPr>
              <a:t>RunLoop</a:t>
            </a:r>
            <a:r>
              <a:rPr lang="zh-CN" altLang="en-US" dirty="0" smtClean="0">
                <a:effectLst/>
              </a:rPr>
              <a:t>，让其处理这个事件。</a:t>
            </a:r>
          </a:p>
          <a:p>
            <a:r>
              <a:rPr lang="en-US" altLang="zh-CN" dirty="0" smtClean="0">
                <a:effectLst/>
              </a:rPr>
              <a:t>Source1 </a:t>
            </a:r>
            <a:r>
              <a:rPr lang="zh-CN" altLang="en-US" dirty="0" smtClean="0">
                <a:effectLst/>
              </a:rPr>
              <a:t>包含了一个 </a:t>
            </a:r>
            <a:r>
              <a:rPr lang="en-US" altLang="zh-CN" dirty="0" err="1" smtClean="0">
                <a:effectLst/>
              </a:rPr>
              <a:t>mach_port</a:t>
            </a:r>
            <a:r>
              <a:rPr lang="en-US" altLang="zh-CN" dirty="0" smtClean="0">
                <a:effectLst/>
              </a:rPr>
              <a:t> </a:t>
            </a:r>
            <a:r>
              <a:rPr lang="zh-CN" altLang="en-US" dirty="0" smtClean="0">
                <a:effectLst/>
              </a:rPr>
              <a:t>和一个回调（函数指针），被用于通过内核和其他线程相互发送消息。这种 </a:t>
            </a:r>
            <a:r>
              <a:rPr lang="en-US" altLang="zh-CN" dirty="0" smtClean="0">
                <a:effectLst/>
              </a:rPr>
              <a:t>Source </a:t>
            </a:r>
            <a:r>
              <a:rPr lang="zh-CN" altLang="en-US" dirty="0" smtClean="0">
                <a:effectLst/>
              </a:rPr>
              <a:t>能主动唤醒 </a:t>
            </a:r>
            <a:r>
              <a:rPr lang="en-US" altLang="zh-CN" dirty="0" err="1" smtClean="0">
                <a:effectLst/>
              </a:rPr>
              <a:t>RunLoop</a:t>
            </a:r>
            <a:r>
              <a:rPr lang="en-US" altLang="zh-CN" dirty="0" smtClean="0">
                <a:effectLst/>
              </a:rPr>
              <a:t> </a:t>
            </a:r>
            <a:r>
              <a:rPr lang="zh-CN" altLang="en-US" dirty="0" smtClean="0">
                <a:effectLst/>
              </a:rPr>
              <a:t>的线程</a:t>
            </a:r>
            <a:endParaRPr lang="zh-CN" altLang="en-US" dirty="0">
              <a:effectLst/>
            </a:endParaRPr>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5</a:t>
            </a:fld>
            <a:endParaRPr lang="en-US" altLang="zh-CN" sz="1200"/>
          </a:p>
        </p:txBody>
      </p:sp>
    </p:spTree>
    <p:extLst>
      <p:ext uri="{BB962C8B-B14F-4D97-AF65-F5344CB8AC3E}">
        <p14:creationId xmlns:p14="http://schemas.microsoft.com/office/powerpoint/2010/main" val="4387923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r>
              <a:rPr lang="en-US" altLang="zh-CN" sz="1200" kern="1200" dirty="0" smtClean="0">
                <a:solidFill>
                  <a:schemeClr val="tx1"/>
                </a:solidFill>
                <a:latin typeface="Arial" panose="020B0604020202020204" pitchFamily="34" charset="0"/>
                <a:ea typeface="+mn-ea"/>
                <a:cs typeface="+mn-cs"/>
              </a:rPr>
              <a:t>The mode to deal with input sources other than </a:t>
            </a:r>
            <a:r>
              <a:rPr lang="en-US" altLang="zh-CN" sz="1200" kern="1200" dirty="0" smtClean="0">
                <a:solidFill>
                  <a:schemeClr val="tx1"/>
                </a:solidFill>
                <a:latin typeface="Arial" panose="020B0604020202020204" pitchFamily="34" charset="0"/>
                <a:ea typeface="+mn-ea"/>
                <a:cs typeface="+mn-cs"/>
                <a:hlinkClick r:id="rId3"/>
              </a:rPr>
              <a:t>NSConnection objects.</a:t>
            </a:r>
            <a:endParaRPr lang="en-US" altLang="zh-CN" sz="1200" kern="1200" dirty="0" smtClean="0">
              <a:solidFill>
                <a:schemeClr val="tx1"/>
              </a:solidFill>
              <a:latin typeface="Arial" panose="020B0604020202020204" pitchFamily="34" charset="0"/>
              <a:ea typeface="+mn-ea"/>
              <a:cs typeface="+mn-cs"/>
            </a:endParaRPr>
          </a:p>
          <a:p>
            <a:r>
              <a:rPr lang="en-US" altLang="zh-CN" sz="1200" kern="1200" dirty="0" smtClean="0">
                <a:solidFill>
                  <a:schemeClr val="tx1"/>
                </a:solidFill>
                <a:latin typeface="Arial" panose="020B0604020202020204" pitchFamily="34" charset="0"/>
                <a:ea typeface="+mn-ea"/>
                <a:cs typeface="+mn-cs"/>
              </a:rPr>
              <a:t>Sources, timers, and observers get registered to one or more run loop modes and only run when the run loop is running in one of those modes. Common modes are a set of run loop modes for which you can define a set of sources, timers, and observers that are shared by these modes. Instead of registering a source, for example, to each specific run loop mode, you can register it once to the run loop’s common pseudo-mode and it will be automatically registered in each run loop mode in the common mode set. Likewise, when a mode is added to the set of common modes, any sources, timers, or observers already registered to the common pseudo-mode are added to the newly added common mode.</a:t>
            </a:r>
          </a:p>
          <a:p>
            <a:r>
              <a:rPr lang="en-US" altLang="zh-CN" sz="1200" kern="1200" dirty="0" smtClean="0">
                <a:solidFill>
                  <a:schemeClr val="tx1"/>
                </a:solidFill>
                <a:latin typeface="Arial" panose="020B0604020202020204" pitchFamily="34" charset="0"/>
                <a:ea typeface="+mn-ea"/>
                <a:cs typeface="+mn-cs"/>
              </a:rPr>
              <a:t>Once a mode is added to the set of common modes, it cannot be removed.</a:t>
            </a:r>
          </a:p>
          <a:p>
            <a:r>
              <a:rPr lang="en-US" altLang="zh-CN" sz="1200" kern="1200" dirty="0" smtClean="0">
                <a:solidFill>
                  <a:schemeClr val="tx1"/>
                </a:solidFill>
                <a:latin typeface="Arial" panose="020B0604020202020204" pitchFamily="34" charset="0"/>
                <a:ea typeface="+mn-ea"/>
                <a:cs typeface="+mn-cs"/>
              </a:rPr>
              <a:t>The Add, Contains, and Remove functions for sources, timers, and observers operate on a run loop’s set of common modes when you use the constant </a:t>
            </a:r>
            <a:r>
              <a:rPr lang="en-US" altLang="zh-CN" sz="1200" kern="1200" dirty="0" smtClean="0">
                <a:solidFill>
                  <a:schemeClr val="tx1"/>
                </a:solidFill>
                <a:latin typeface="Arial" panose="020B0604020202020204" pitchFamily="34" charset="0"/>
                <a:ea typeface="+mn-ea"/>
                <a:cs typeface="+mn-cs"/>
                <a:hlinkClick r:id="rId4"/>
              </a:rPr>
              <a:t>kCFRunLoopCommonModes for the run loop mode.</a:t>
            </a:r>
            <a:endParaRPr lang="en-US" altLang="zh-CN" sz="1200" kern="1200" dirty="0" smtClean="0">
              <a:solidFill>
                <a:schemeClr val="tx1"/>
              </a:solidFill>
              <a:latin typeface="Arial" panose="020B0604020202020204" pitchFamily="34" charset="0"/>
              <a:ea typeface="+mn-ea"/>
              <a:cs typeface="+mn-cs"/>
            </a:endParaRPr>
          </a:p>
          <a:p>
            <a:endParaRPr kumimoji="1" lang="en-US" altLang="zh-CN" sz="1200" kern="1200" dirty="0" smtClean="0">
              <a:solidFill>
                <a:schemeClr val="tx1"/>
              </a:solidFill>
              <a:latin typeface="Arial" panose="020B0604020202020204" pitchFamily="34" charset="0"/>
              <a:ea typeface="+mn-ea"/>
              <a:cs typeface="+mn-cs"/>
            </a:endParaRPr>
          </a:p>
          <a:p>
            <a:pPr marL="0" marR="0" indent="0" algn="l" defTabSz="0" rtl="0" eaLnBrk="0" fontAlgn="base" latinLnBrk="0" hangingPunct="0">
              <a:lnSpc>
                <a:spcPct val="100000"/>
              </a:lnSpc>
              <a:spcBef>
                <a:spcPct val="30000"/>
              </a:spcBef>
              <a:spcAft>
                <a:spcPct val="0"/>
              </a:spcAft>
              <a:buClrTx/>
              <a:buSzTx/>
              <a:buFontTx/>
              <a:buNone/>
              <a:tabLst/>
              <a:defRPr/>
            </a:pPr>
            <a:r>
              <a:rPr kumimoji="1" lang="en-US" altLang="zh-CN" dirty="0" smtClean="0"/>
              <a:t>http://</a:t>
            </a:r>
            <a:r>
              <a:rPr kumimoji="1" lang="en-US" altLang="zh-CN" dirty="0" err="1" smtClean="0"/>
              <a:t>www.tanhao.me</a:t>
            </a:r>
            <a:r>
              <a:rPr kumimoji="1" lang="en-US" altLang="zh-CN" dirty="0" smtClean="0"/>
              <a:t>/pieces/377.html/</a:t>
            </a:r>
            <a:r>
              <a:rPr lang="zh-CN" altLang="en-US" b="1" dirty="0" smtClean="0"/>
              <a:t>用</a:t>
            </a:r>
            <a:r>
              <a:rPr lang="en-US" altLang="zh-CN" b="1" dirty="0" err="1" smtClean="0"/>
              <a:t>NSConnection</a:t>
            </a:r>
            <a:r>
              <a:rPr lang="zh-CN" altLang="en-US" b="1" dirty="0" smtClean="0"/>
              <a:t>实现不同进程间的通信 </a:t>
            </a:r>
          </a:p>
          <a:p>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6</a:t>
            </a:fld>
            <a:endParaRPr lang="en-US" altLang="zh-CN" sz="1200"/>
          </a:p>
        </p:txBody>
      </p:sp>
    </p:spTree>
    <p:extLst>
      <p:ext uri="{BB962C8B-B14F-4D97-AF65-F5344CB8AC3E}">
        <p14:creationId xmlns:p14="http://schemas.microsoft.com/office/powerpoint/2010/main" val="17806957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r>
              <a:rPr lang="zh-CN" altLang="en-US" sz="1200" b="0" i="0" kern="1200" dirty="0" smtClean="0">
                <a:solidFill>
                  <a:schemeClr val="tx1"/>
                </a:solidFill>
                <a:effectLst/>
                <a:latin typeface="Arial" panose="020B0604020202020204" pitchFamily="34" charset="0"/>
                <a:ea typeface="+mn-ea"/>
                <a:cs typeface="+mn-cs"/>
              </a:rPr>
              <a:t>第一种是默认模式（</a:t>
            </a:r>
            <a:r>
              <a:rPr lang="en-US" altLang="zh-CN" sz="1200" b="0" i="0" kern="1200" dirty="0" err="1" smtClean="0">
                <a:solidFill>
                  <a:schemeClr val="tx1"/>
                </a:solidFill>
                <a:effectLst/>
                <a:latin typeface="Arial" panose="020B0604020202020204" pitchFamily="34" charset="0"/>
                <a:ea typeface="+mn-ea"/>
                <a:cs typeface="+mn-cs"/>
              </a:rPr>
              <a:t>NSDefaultRunLoopModel</a:t>
            </a:r>
            <a:r>
              <a:rPr lang="zh-CN" altLang="en-US" sz="1200" b="0" i="0" kern="1200" dirty="0" smtClean="0">
                <a:solidFill>
                  <a:schemeClr val="tx1"/>
                </a:solidFill>
                <a:effectLst/>
                <a:latin typeface="Arial" panose="020B0604020202020204" pitchFamily="34" charset="0"/>
                <a:ea typeface="+mn-ea"/>
                <a:cs typeface="+mn-cs"/>
              </a:rPr>
              <a:t>），第二种是默认以</a:t>
            </a:r>
            <a:r>
              <a:rPr lang="en-US" altLang="zh-CN" sz="1200" b="0" i="0" kern="1200" dirty="0" err="1" smtClean="0">
                <a:solidFill>
                  <a:schemeClr val="tx1"/>
                </a:solidFill>
                <a:effectLst/>
                <a:latin typeface="Arial" panose="020B0604020202020204" pitchFamily="34" charset="0"/>
                <a:ea typeface="+mn-ea"/>
                <a:cs typeface="+mn-cs"/>
              </a:rPr>
              <a:t>NSDefaultRunLoopModel</a:t>
            </a:r>
            <a:r>
              <a:rPr lang="zh-CN" altLang="en-US" sz="1200" b="0" i="0" kern="1200" dirty="0" smtClean="0">
                <a:solidFill>
                  <a:schemeClr val="tx1"/>
                </a:solidFill>
                <a:effectLst/>
                <a:latin typeface="Arial" panose="020B0604020202020204" pitchFamily="34" charset="0"/>
                <a:ea typeface="+mn-ea"/>
                <a:cs typeface="+mn-cs"/>
              </a:rPr>
              <a:t>运行。</a:t>
            </a:r>
            <a:r>
              <a:rPr lang="en-US" altLang="zh-CN" sz="1200" b="0" i="0" kern="1200" dirty="0" err="1" smtClean="0">
                <a:solidFill>
                  <a:schemeClr val="tx1"/>
                </a:solidFill>
                <a:effectLst/>
                <a:latin typeface="Arial" panose="020B0604020202020204" pitchFamily="34" charset="0"/>
                <a:ea typeface="+mn-ea"/>
                <a:cs typeface="+mn-cs"/>
              </a:rPr>
              <a:t>NSRunLoopCommonModels</a:t>
            </a:r>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7</a:t>
            </a:fld>
            <a:endParaRPr lang="en-US" altLang="zh-CN" sz="1200"/>
          </a:p>
        </p:txBody>
      </p:sp>
    </p:spTree>
    <p:extLst>
      <p:ext uri="{BB962C8B-B14F-4D97-AF65-F5344CB8AC3E}">
        <p14:creationId xmlns:p14="http://schemas.microsoft.com/office/powerpoint/2010/main" val="1264095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r>
              <a:rPr lang="en-US" altLang="zh-CN" dirty="0" err="1" smtClean="0"/>
              <a:t>NSDefaultRunLoopModel</a:t>
            </a:r>
            <a:r>
              <a:rPr lang="zh-CN" altLang="en-US" dirty="0" smtClean="0"/>
              <a:t>：监听用户最基本的操作（点击，触摸等） </a:t>
            </a:r>
            <a:br>
              <a:rPr lang="zh-CN" altLang="en-US" dirty="0" smtClean="0"/>
            </a:br>
            <a:r>
              <a:rPr lang="en-US" altLang="zh-CN" dirty="0" err="1" smtClean="0"/>
              <a:t>NSRunLoopCommonModels</a:t>
            </a:r>
            <a:r>
              <a:rPr lang="zh-CN" altLang="en-US" dirty="0" smtClean="0"/>
              <a:t>：监听一些特殊操作：滚动等</a:t>
            </a:r>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8</a:t>
            </a:fld>
            <a:endParaRPr lang="en-US" altLang="zh-CN" sz="1200"/>
          </a:p>
        </p:txBody>
      </p:sp>
    </p:spTree>
    <p:extLst>
      <p:ext uri="{BB962C8B-B14F-4D97-AF65-F5344CB8AC3E}">
        <p14:creationId xmlns:p14="http://schemas.microsoft.com/office/powerpoint/2010/main" val="19562975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08025" y="685800"/>
            <a:ext cx="5441950" cy="3429000"/>
          </a:xfrm>
        </p:spPr>
      </p:sp>
      <p:sp>
        <p:nvSpPr>
          <p:cNvPr id="3" name="备注占位符 2"/>
          <p:cNvSpPr>
            <a:spLocks noGrp="1"/>
          </p:cNvSpPr>
          <p:nvPr>
            <p:ph type="body" idx="1"/>
          </p:nvPr>
        </p:nvSpPr>
        <p:spPr>
          <a:xfrm>
            <a:off x="685800" y="4400550"/>
            <a:ext cx="5486400" cy="3600450"/>
          </a:xfrm>
          <a:prstGeom prst="rect">
            <a:avLst/>
          </a:prstGeom>
        </p:spPr>
        <p:txBody>
          <a:bodyPr/>
          <a:lstStyle/>
          <a:p>
            <a:r>
              <a:rPr kumimoji="1" lang="zh-CN" altLang="en-US" dirty="0" smtClean="0"/>
              <a:t>主线程会导致堵塞。</a:t>
            </a:r>
            <a:endParaRPr kumimoji="1" lang="zh-CN" altLang="en-US" dirty="0"/>
          </a:p>
        </p:txBody>
      </p:sp>
      <p:sp>
        <p:nvSpPr>
          <p:cNvPr id="4" name="日期占位符 3"/>
          <p:cNvSpPr>
            <a:spLocks noGrp="1"/>
          </p:cNvSpPr>
          <p:nvPr>
            <p:ph type="dt" idx="10"/>
          </p:nvPr>
        </p:nvSpPr>
        <p:spPr/>
        <p:txBody>
          <a:bodyPr/>
          <a:lstStyle/>
          <a:p>
            <a:pPr>
              <a:defRPr/>
            </a:pPr>
            <a:fld id="{519E5BE3-890B-A847-B0DE-B513BAB62A11}" type="datetime1">
              <a:rPr lang="zh-CN" altLang="en-US" smtClean="0"/>
              <a:pPr>
                <a:defRPr/>
              </a:pPr>
              <a:t>17/6/28</a:t>
            </a:fld>
            <a:endParaRPr lang="en-US" altLang="zh-CN" sz="1200"/>
          </a:p>
        </p:txBody>
      </p:sp>
      <p:sp>
        <p:nvSpPr>
          <p:cNvPr id="5" name="幻灯片编号占位符 4"/>
          <p:cNvSpPr>
            <a:spLocks noGrp="1"/>
          </p:cNvSpPr>
          <p:nvPr>
            <p:ph type="sldNum" sz="quarter" idx="11"/>
          </p:nvPr>
        </p:nvSpPr>
        <p:spPr/>
        <p:txBody>
          <a:bodyPr/>
          <a:lstStyle/>
          <a:p>
            <a:pPr>
              <a:defRPr/>
            </a:pPr>
            <a:fld id="{1DF736C1-41A7-5C49-9C22-3AC832C64187}" type="slidenum">
              <a:rPr lang="zh-CN" altLang="en-US" smtClean="0"/>
              <a:pPr>
                <a:defRPr/>
              </a:pPr>
              <a:t>9</a:t>
            </a:fld>
            <a:endParaRPr lang="en-US" altLang="zh-CN" sz="1200"/>
          </a:p>
        </p:txBody>
      </p:sp>
    </p:spTree>
    <p:extLst>
      <p:ext uri="{BB962C8B-B14F-4D97-AF65-F5344CB8AC3E}">
        <p14:creationId xmlns:p14="http://schemas.microsoft.com/office/powerpoint/2010/main" val="13305733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942975"/>
            <a:ext cx="6858000" cy="2005013"/>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3025775"/>
            <a:ext cx="6858000" cy="13890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fld id="{629F58F0-7D67-2343-B73B-BF3C85D1E266}" type="datetime1">
              <a:rPr lang="zh-CN" altLang="en-US"/>
              <a:pPr>
                <a:defRPr/>
              </a:pPr>
              <a:t>17/6/28</a:t>
            </a:fld>
            <a:endParaRPr lang="zh-CN" altLang="en-US" sz="1800"/>
          </a:p>
        </p:txBody>
      </p:sp>
      <p:sp>
        <p:nvSpPr>
          <p:cNvPr id="5" name="Rectangle 5"/>
          <p:cNvSpPr>
            <a:spLocks noGrp="1" noChangeArrowheads="1"/>
          </p:cNvSpPr>
          <p:nvPr>
            <p:ph type="ftr" sz="quarter" idx="11"/>
          </p:nvPr>
        </p:nvSpPr>
        <p:spPr/>
        <p:txBody>
          <a:bodyPr/>
          <a:lstStyle>
            <a:lvl1pPr>
              <a:defRPr/>
            </a:lvl1pPr>
          </a:lstStyle>
          <a:p>
            <a:pPr>
              <a:defRPr/>
            </a:pPr>
            <a:endParaRPr lang="zh-CN" altLang="zh-CN"/>
          </a:p>
        </p:txBody>
      </p:sp>
      <p:sp>
        <p:nvSpPr>
          <p:cNvPr id="6" name="Rectangle 6"/>
          <p:cNvSpPr>
            <a:spLocks noGrp="1" noChangeArrowheads="1"/>
          </p:cNvSpPr>
          <p:nvPr>
            <p:ph type="sldNum" sz="quarter" idx="12"/>
          </p:nvPr>
        </p:nvSpPr>
        <p:spPr/>
        <p:txBody>
          <a:bodyPr/>
          <a:lstStyle>
            <a:lvl1pPr>
              <a:defRPr smtClean="0"/>
            </a:lvl1pPr>
          </a:lstStyle>
          <a:p>
            <a:pPr>
              <a:defRPr/>
            </a:pPr>
            <a:fld id="{81E41FC4-0DE4-F14F-8068-2D88E335CFD7}" type="slidenum">
              <a:rPr lang="zh-CN" altLang="en-US"/>
              <a:pPr>
                <a:defRPr/>
              </a:pPr>
              <a:t>‹#›</a:t>
            </a:fld>
            <a:endParaRPr lang="zh-CN" altLang="en-US" sz="1800"/>
          </a:p>
        </p:txBody>
      </p:sp>
    </p:spTree>
    <p:extLst>
      <p:ext uri="{BB962C8B-B14F-4D97-AF65-F5344CB8AC3E}">
        <p14:creationId xmlns:p14="http://schemas.microsoft.com/office/powerpoint/2010/main" val="846930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fld id="{F80AA1D0-C411-FA4B-A87B-338F2F878CDC}" type="datetime1">
              <a:rPr lang="zh-CN" altLang="en-US"/>
              <a:pPr>
                <a:defRPr/>
              </a:pPr>
              <a:t>17/6/28</a:t>
            </a:fld>
            <a:endParaRPr lang="zh-CN" altLang="en-US" sz="1800"/>
          </a:p>
        </p:txBody>
      </p:sp>
      <p:sp>
        <p:nvSpPr>
          <p:cNvPr id="5" name="Rectangle 5"/>
          <p:cNvSpPr>
            <a:spLocks noGrp="1" noChangeArrowheads="1"/>
          </p:cNvSpPr>
          <p:nvPr>
            <p:ph type="ftr" sz="quarter" idx="11"/>
          </p:nvPr>
        </p:nvSpPr>
        <p:spPr/>
        <p:txBody>
          <a:bodyPr/>
          <a:lstStyle>
            <a:lvl1pPr>
              <a:defRPr/>
            </a:lvl1pPr>
          </a:lstStyle>
          <a:p>
            <a:pPr>
              <a:defRPr/>
            </a:pPr>
            <a:endParaRPr lang="zh-CN" altLang="zh-CN"/>
          </a:p>
        </p:txBody>
      </p:sp>
      <p:sp>
        <p:nvSpPr>
          <p:cNvPr id="6" name="Rectangle 6"/>
          <p:cNvSpPr>
            <a:spLocks noGrp="1" noChangeArrowheads="1"/>
          </p:cNvSpPr>
          <p:nvPr>
            <p:ph type="sldNum" sz="quarter" idx="12"/>
          </p:nvPr>
        </p:nvSpPr>
        <p:spPr/>
        <p:txBody>
          <a:bodyPr/>
          <a:lstStyle>
            <a:lvl1pPr>
              <a:defRPr smtClean="0"/>
            </a:lvl1pPr>
          </a:lstStyle>
          <a:p>
            <a:pPr>
              <a:defRPr/>
            </a:pPr>
            <a:fld id="{FDD7161E-8195-4045-8BC3-B09FBA634F08}" type="slidenum">
              <a:rPr lang="zh-CN" altLang="en-US"/>
              <a:pPr>
                <a:defRPr/>
              </a:pPr>
              <a:t>‹#›</a:t>
            </a:fld>
            <a:endParaRPr lang="zh-CN" altLang="en-US" sz="1800"/>
          </a:p>
        </p:txBody>
      </p:sp>
    </p:spTree>
    <p:extLst>
      <p:ext uri="{BB962C8B-B14F-4D97-AF65-F5344CB8AC3E}">
        <p14:creationId xmlns:p14="http://schemas.microsoft.com/office/powerpoint/2010/main" val="1025202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50038" y="233363"/>
            <a:ext cx="2036762" cy="423227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39750" y="233363"/>
            <a:ext cx="5957888" cy="423227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fld id="{B9312968-90B5-5649-847E-07A82D6E84EE}" type="datetime1">
              <a:rPr lang="zh-CN" altLang="en-US"/>
              <a:pPr>
                <a:defRPr/>
              </a:pPr>
              <a:t>17/6/28</a:t>
            </a:fld>
            <a:endParaRPr lang="zh-CN" altLang="en-US" sz="1800"/>
          </a:p>
        </p:txBody>
      </p:sp>
      <p:sp>
        <p:nvSpPr>
          <p:cNvPr id="5" name="Rectangle 5"/>
          <p:cNvSpPr>
            <a:spLocks noGrp="1" noChangeArrowheads="1"/>
          </p:cNvSpPr>
          <p:nvPr>
            <p:ph type="ftr" sz="quarter" idx="11"/>
          </p:nvPr>
        </p:nvSpPr>
        <p:spPr/>
        <p:txBody>
          <a:bodyPr/>
          <a:lstStyle>
            <a:lvl1pPr>
              <a:defRPr/>
            </a:lvl1pPr>
          </a:lstStyle>
          <a:p>
            <a:pPr>
              <a:defRPr/>
            </a:pPr>
            <a:endParaRPr lang="zh-CN" altLang="zh-CN"/>
          </a:p>
        </p:txBody>
      </p:sp>
      <p:sp>
        <p:nvSpPr>
          <p:cNvPr id="6" name="Rectangle 6"/>
          <p:cNvSpPr>
            <a:spLocks noGrp="1" noChangeArrowheads="1"/>
          </p:cNvSpPr>
          <p:nvPr>
            <p:ph type="sldNum" sz="quarter" idx="12"/>
          </p:nvPr>
        </p:nvSpPr>
        <p:spPr/>
        <p:txBody>
          <a:bodyPr/>
          <a:lstStyle>
            <a:lvl1pPr>
              <a:defRPr smtClean="0"/>
            </a:lvl1pPr>
          </a:lstStyle>
          <a:p>
            <a:pPr>
              <a:defRPr/>
            </a:pPr>
            <a:fld id="{71FBC366-AD98-004A-92DC-6BDBBC6295C8}" type="slidenum">
              <a:rPr lang="zh-CN" altLang="en-US"/>
              <a:pPr>
                <a:defRPr/>
              </a:pPr>
              <a:t>‹#›</a:t>
            </a:fld>
            <a:endParaRPr lang="zh-CN" altLang="en-US" sz="1800"/>
          </a:p>
        </p:txBody>
      </p:sp>
    </p:spTree>
    <p:extLst>
      <p:ext uri="{BB962C8B-B14F-4D97-AF65-F5344CB8AC3E}">
        <p14:creationId xmlns:p14="http://schemas.microsoft.com/office/powerpoint/2010/main" val="13504900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fld id="{B764A982-0585-A341-B36A-9EC49AB37078}" type="datetime1">
              <a:rPr lang="zh-CN" altLang="en-US"/>
              <a:pPr>
                <a:defRPr/>
              </a:pPr>
              <a:t>17/6/28</a:t>
            </a:fld>
            <a:endParaRPr lang="zh-CN" altLang="en-US" sz="1800"/>
          </a:p>
        </p:txBody>
      </p:sp>
      <p:sp>
        <p:nvSpPr>
          <p:cNvPr id="5" name="Rectangle 5"/>
          <p:cNvSpPr>
            <a:spLocks noGrp="1" noChangeArrowheads="1"/>
          </p:cNvSpPr>
          <p:nvPr>
            <p:ph type="ftr" sz="quarter" idx="11"/>
          </p:nvPr>
        </p:nvSpPr>
        <p:spPr/>
        <p:txBody>
          <a:bodyPr/>
          <a:lstStyle>
            <a:lvl1pPr>
              <a:defRPr/>
            </a:lvl1pPr>
          </a:lstStyle>
          <a:p>
            <a:pPr>
              <a:defRPr/>
            </a:pPr>
            <a:endParaRPr lang="zh-CN" altLang="zh-CN"/>
          </a:p>
        </p:txBody>
      </p:sp>
      <p:sp>
        <p:nvSpPr>
          <p:cNvPr id="6" name="Rectangle 6"/>
          <p:cNvSpPr>
            <a:spLocks noGrp="1" noChangeArrowheads="1"/>
          </p:cNvSpPr>
          <p:nvPr>
            <p:ph type="sldNum" sz="quarter" idx="12"/>
          </p:nvPr>
        </p:nvSpPr>
        <p:spPr/>
        <p:txBody>
          <a:bodyPr/>
          <a:lstStyle>
            <a:lvl1pPr>
              <a:defRPr smtClean="0"/>
            </a:lvl1pPr>
          </a:lstStyle>
          <a:p>
            <a:pPr>
              <a:defRPr/>
            </a:pPr>
            <a:fld id="{6A862B8D-1717-FC4E-9CC6-BF65039DF1CC}" type="slidenum">
              <a:rPr lang="zh-CN" altLang="en-US"/>
              <a:pPr>
                <a:defRPr/>
              </a:pPr>
              <a:t>‹#›</a:t>
            </a:fld>
            <a:endParaRPr lang="zh-CN" altLang="en-US" sz="1800"/>
          </a:p>
        </p:txBody>
      </p:sp>
    </p:spTree>
    <p:extLst>
      <p:ext uri="{BB962C8B-B14F-4D97-AF65-F5344CB8AC3E}">
        <p14:creationId xmlns:p14="http://schemas.microsoft.com/office/powerpoint/2010/main" val="1681692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435100"/>
            <a:ext cx="7886700" cy="2397125"/>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3854450"/>
            <a:ext cx="7886700" cy="1260475"/>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
        <p:nvSpPr>
          <p:cNvPr id="4" name="Rectangle 4"/>
          <p:cNvSpPr>
            <a:spLocks noGrp="1" noChangeArrowheads="1"/>
          </p:cNvSpPr>
          <p:nvPr>
            <p:ph type="dt" sz="half" idx="10"/>
          </p:nvPr>
        </p:nvSpPr>
        <p:spPr/>
        <p:txBody>
          <a:bodyPr/>
          <a:lstStyle>
            <a:lvl1pPr>
              <a:defRPr/>
            </a:lvl1pPr>
          </a:lstStyle>
          <a:p>
            <a:pPr>
              <a:defRPr/>
            </a:pPr>
            <a:fld id="{D52AC7CC-0B99-2842-A902-BE96FC7E8D0F}" type="datetime1">
              <a:rPr lang="zh-CN" altLang="en-US"/>
              <a:pPr>
                <a:defRPr/>
              </a:pPr>
              <a:t>17/6/28</a:t>
            </a:fld>
            <a:endParaRPr lang="zh-CN" altLang="en-US" sz="1800"/>
          </a:p>
        </p:txBody>
      </p:sp>
      <p:sp>
        <p:nvSpPr>
          <p:cNvPr id="5" name="Rectangle 5"/>
          <p:cNvSpPr>
            <a:spLocks noGrp="1" noChangeArrowheads="1"/>
          </p:cNvSpPr>
          <p:nvPr>
            <p:ph type="ftr" sz="quarter" idx="11"/>
          </p:nvPr>
        </p:nvSpPr>
        <p:spPr/>
        <p:txBody>
          <a:bodyPr/>
          <a:lstStyle>
            <a:lvl1pPr>
              <a:defRPr/>
            </a:lvl1pPr>
          </a:lstStyle>
          <a:p>
            <a:pPr>
              <a:defRPr/>
            </a:pPr>
            <a:endParaRPr lang="zh-CN" altLang="zh-CN"/>
          </a:p>
        </p:txBody>
      </p:sp>
      <p:sp>
        <p:nvSpPr>
          <p:cNvPr id="6" name="Rectangle 6"/>
          <p:cNvSpPr>
            <a:spLocks noGrp="1" noChangeArrowheads="1"/>
          </p:cNvSpPr>
          <p:nvPr>
            <p:ph type="sldNum" sz="quarter" idx="12"/>
          </p:nvPr>
        </p:nvSpPr>
        <p:spPr/>
        <p:txBody>
          <a:bodyPr/>
          <a:lstStyle>
            <a:lvl1pPr>
              <a:defRPr smtClean="0"/>
            </a:lvl1pPr>
          </a:lstStyle>
          <a:p>
            <a:pPr>
              <a:defRPr/>
            </a:pPr>
            <a:fld id="{CEE28135-297A-2744-B061-2C205AE81F5F}" type="slidenum">
              <a:rPr lang="zh-CN" altLang="en-US"/>
              <a:pPr>
                <a:defRPr/>
              </a:pPr>
              <a:t>‹#›</a:t>
            </a:fld>
            <a:endParaRPr lang="zh-CN" altLang="en-US" sz="1800"/>
          </a:p>
        </p:txBody>
      </p:sp>
    </p:spTree>
    <p:extLst>
      <p:ext uri="{BB962C8B-B14F-4D97-AF65-F5344CB8AC3E}">
        <p14:creationId xmlns:p14="http://schemas.microsoft.com/office/powerpoint/2010/main" val="1714636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39750" y="1346200"/>
            <a:ext cx="3997325" cy="31194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89475" y="1346200"/>
            <a:ext cx="3997325" cy="31194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fld id="{8FAEFE46-2295-2842-A802-623639D543C3}" type="datetime1">
              <a:rPr lang="zh-CN" altLang="en-US"/>
              <a:pPr>
                <a:defRPr/>
              </a:pPr>
              <a:t>17/6/28</a:t>
            </a:fld>
            <a:endParaRPr lang="zh-CN" altLang="en-US" sz="1800"/>
          </a:p>
        </p:txBody>
      </p:sp>
      <p:sp>
        <p:nvSpPr>
          <p:cNvPr id="6" name="Rectangle 5"/>
          <p:cNvSpPr>
            <a:spLocks noGrp="1" noChangeArrowheads="1"/>
          </p:cNvSpPr>
          <p:nvPr>
            <p:ph type="ftr" sz="quarter" idx="11"/>
          </p:nvPr>
        </p:nvSpPr>
        <p:spPr/>
        <p:txBody>
          <a:bodyPr/>
          <a:lstStyle>
            <a:lvl1pPr>
              <a:defRPr/>
            </a:lvl1pPr>
          </a:lstStyle>
          <a:p>
            <a:pPr>
              <a:defRPr/>
            </a:pPr>
            <a:endParaRPr lang="zh-CN" altLang="zh-CN"/>
          </a:p>
        </p:txBody>
      </p:sp>
      <p:sp>
        <p:nvSpPr>
          <p:cNvPr id="7" name="Rectangle 6"/>
          <p:cNvSpPr>
            <a:spLocks noGrp="1" noChangeArrowheads="1"/>
          </p:cNvSpPr>
          <p:nvPr>
            <p:ph type="sldNum" sz="quarter" idx="12"/>
          </p:nvPr>
        </p:nvSpPr>
        <p:spPr/>
        <p:txBody>
          <a:bodyPr/>
          <a:lstStyle>
            <a:lvl1pPr>
              <a:defRPr smtClean="0"/>
            </a:lvl1pPr>
          </a:lstStyle>
          <a:p>
            <a:pPr>
              <a:defRPr/>
            </a:pPr>
            <a:fld id="{5BC20928-BD16-E746-89EC-81B8CA30CBDE}" type="slidenum">
              <a:rPr lang="zh-CN" altLang="en-US"/>
              <a:pPr>
                <a:defRPr/>
              </a:pPr>
              <a:t>‹#›</a:t>
            </a:fld>
            <a:endParaRPr lang="zh-CN" altLang="en-US" sz="1800"/>
          </a:p>
        </p:txBody>
      </p:sp>
    </p:spTree>
    <p:extLst>
      <p:ext uri="{BB962C8B-B14F-4D97-AF65-F5344CB8AC3E}">
        <p14:creationId xmlns:p14="http://schemas.microsoft.com/office/powerpoint/2010/main" val="1957747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06388"/>
            <a:ext cx="7886700" cy="1112837"/>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30238" y="1411288"/>
            <a:ext cx="3868737" cy="6921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30238" y="2103438"/>
            <a:ext cx="3868737" cy="3094037"/>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29150" y="1411288"/>
            <a:ext cx="3887788" cy="6921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29150" y="2103438"/>
            <a:ext cx="3887788" cy="3094037"/>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fld id="{539DC030-FEEA-B84B-AEDD-42750799DB6B}" type="datetime1">
              <a:rPr lang="zh-CN" altLang="en-US"/>
              <a:pPr>
                <a:defRPr/>
              </a:pPr>
              <a:t>17/6/28</a:t>
            </a:fld>
            <a:endParaRPr lang="zh-CN" altLang="en-US" sz="1800"/>
          </a:p>
        </p:txBody>
      </p:sp>
      <p:sp>
        <p:nvSpPr>
          <p:cNvPr id="8" name="Rectangle 5"/>
          <p:cNvSpPr>
            <a:spLocks noGrp="1" noChangeArrowheads="1"/>
          </p:cNvSpPr>
          <p:nvPr>
            <p:ph type="ftr" sz="quarter" idx="11"/>
          </p:nvPr>
        </p:nvSpPr>
        <p:spPr/>
        <p:txBody>
          <a:bodyPr/>
          <a:lstStyle>
            <a:lvl1pPr>
              <a:defRPr/>
            </a:lvl1pPr>
          </a:lstStyle>
          <a:p>
            <a:pPr>
              <a:defRPr/>
            </a:pPr>
            <a:endParaRPr lang="zh-CN" altLang="zh-CN"/>
          </a:p>
        </p:txBody>
      </p:sp>
      <p:sp>
        <p:nvSpPr>
          <p:cNvPr id="9" name="Rectangle 6"/>
          <p:cNvSpPr>
            <a:spLocks noGrp="1" noChangeArrowheads="1"/>
          </p:cNvSpPr>
          <p:nvPr>
            <p:ph type="sldNum" sz="quarter" idx="12"/>
          </p:nvPr>
        </p:nvSpPr>
        <p:spPr/>
        <p:txBody>
          <a:bodyPr/>
          <a:lstStyle>
            <a:lvl1pPr>
              <a:defRPr smtClean="0"/>
            </a:lvl1pPr>
          </a:lstStyle>
          <a:p>
            <a:pPr>
              <a:defRPr/>
            </a:pPr>
            <a:fld id="{47FD097F-F92F-5840-A2A3-14FBD4BAC0E0}" type="slidenum">
              <a:rPr lang="zh-CN" altLang="en-US"/>
              <a:pPr>
                <a:defRPr/>
              </a:pPr>
              <a:t>‹#›</a:t>
            </a:fld>
            <a:endParaRPr lang="zh-CN" altLang="en-US" sz="1800"/>
          </a:p>
        </p:txBody>
      </p:sp>
    </p:spTree>
    <p:extLst>
      <p:ext uri="{BB962C8B-B14F-4D97-AF65-F5344CB8AC3E}">
        <p14:creationId xmlns:p14="http://schemas.microsoft.com/office/powerpoint/2010/main" val="4242383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fld id="{26DCCF50-CD17-2247-A08F-9176CE092525}" type="datetime1">
              <a:rPr lang="zh-CN" altLang="en-US"/>
              <a:pPr>
                <a:defRPr/>
              </a:pPr>
              <a:t>17/6/28</a:t>
            </a:fld>
            <a:endParaRPr lang="zh-CN" altLang="en-US" sz="1800"/>
          </a:p>
        </p:txBody>
      </p:sp>
      <p:sp>
        <p:nvSpPr>
          <p:cNvPr id="4" name="Rectangle 5"/>
          <p:cNvSpPr>
            <a:spLocks noGrp="1" noChangeArrowheads="1"/>
          </p:cNvSpPr>
          <p:nvPr>
            <p:ph type="ftr" sz="quarter" idx="11"/>
          </p:nvPr>
        </p:nvSpPr>
        <p:spPr/>
        <p:txBody>
          <a:bodyPr/>
          <a:lstStyle>
            <a:lvl1pPr>
              <a:defRPr/>
            </a:lvl1pPr>
          </a:lstStyle>
          <a:p>
            <a:pPr>
              <a:defRPr/>
            </a:pPr>
            <a:endParaRPr lang="zh-CN" altLang="zh-CN"/>
          </a:p>
        </p:txBody>
      </p:sp>
      <p:sp>
        <p:nvSpPr>
          <p:cNvPr id="5" name="Rectangle 6"/>
          <p:cNvSpPr>
            <a:spLocks noGrp="1" noChangeArrowheads="1"/>
          </p:cNvSpPr>
          <p:nvPr>
            <p:ph type="sldNum" sz="quarter" idx="12"/>
          </p:nvPr>
        </p:nvSpPr>
        <p:spPr/>
        <p:txBody>
          <a:bodyPr/>
          <a:lstStyle>
            <a:lvl1pPr>
              <a:defRPr smtClean="0"/>
            </a:lvl1pPr>
          </a:lstStyle>
          <a:p>
            <a:pPr>
              <a:defRPr/>
            </a:pPr>
            <a:fld id="{9E34F586-A8B5-7948-9285-7E52A0B6D238}" type="slidenum">
              <a:rPr lang="zh-CN" altLang="en-US"/>
              <a:pPr>
                <a:defRPr/>
              </a:pPr>
              <a:t>‹#›</a:t>
            </a:fld>
            <a:endParaRPr lang="zh-CN" altLang="en-US" sz="1800"/>
          </a:p>
        </p:txBody>
      </p:sp>
    </p:spTree>
    <p:extLst>
      <p:ext uri="{BB962C8B-B14F-4D97-AF65-F5344CB8AC3E}">
        <p14:creationId xmlns:p14="http://schemas.microsoft.com/office/powerpoint/2010/main" val="719885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fld id="{FE922B65-EDDF-1948-BABC-E37893B8192D}" type="datetime1">
              <a:rPr lang="zh-CN" altLang="en-US"/>
              <a:pPr>
                <a:defRPr/>
              </a:pPr>
              <a:t>17/6/28</a:t>
            </a:fld>
            <a:endParaRPr lang="zh-CN" altLang="en-US" sz="1800"/>
          </a:p>
        </p:txBody>
      </p:sp>
      <p:sp>
        <p:nvSpPr>
          <p:cNvPr id="3" name="Rectangle 5"/>
          <p:cNvSpPr>
            <a:spLocks noGrp="1" noChangeArrowheads="1"/>
          </p:cNvSpPr>
          <p:nvPr>
            <p:ph type="ftr" sz="quarter" idx="11"/>
          </p:nvPr>
        </p:nvSpPr>
        <p:spPr/>
        <p:txBody>
          <a:bodyPr/>
          <a:lstStyle>
            <a:lvl1pPr>
              <a:defRPr/>
            </a:lvl1pPr>
          </a:lstStyle>
          <a:p>
            <a:pPr>
              <a:defRPr/>
            </a:pPr>
            <a:endParaRPr lang="zh-CN" altLang="zh-CN"/>
          </a:p>
        </p:txBody>
      </p:sp>
      <p:sp>
        <p:nvSpPr>
          <p:cNvPr id="4" name="Rectangle 6"/>
          <p:cNvSpPr>
            <a:spLocks noGrp="1" noChangeArrowheads="1"/>
          </p:cNvSpPr>
          <p:nvPr>
            <p:ph type="sldNum" sz="quarter" idx="12"/>
          </p:nvPr>
        </p:nvSpPr>
        <p:spPr/>
        <p:txBody>
          <a:bodyPr/>
          <a:lstStyle>
            <a:lvl1pPr>
              <a:defRPr smtClean="0"/>
            </a:lvl1pPr>
          </a:lstStyle>
          <a:p>
            <a:pPr>
              <a:defRPr/>
            </a:pPr>
            <a:fld id="{0706620D-7764-1C40-A6C9-8FB990065128}" type="slidenum">
              <a:rPr lang="zh-CN" altLang="en-US"/>
              <a:pPr>
                <a:defRPr/>
              </a:pPr>
              <a:t>‹#›</a:t>
            </a:fld>
            <a:endParaRPr lang="zh-CN" altLang="en-US" sz="1800"/>
          </a:p>
        </p:txBody>
      </p:sp>
    </p:spTree>
    <p:extLst>
      <p:ext uri="{BB962C8B-B14F-4D97-AF65-F5344CB8AC3E}">
        <p14:creationId xmlns:p14="http://schemas.microsoft.com/office/powerpoint/2010/main" val="1649760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84175"/>
            <a:ext cx="2949575" cy="1343025"/>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788" y="828675"/>
            <a:ext cx="4629150" cy="409416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30238" y="1727200"/>
            <a:ext cx="2949575" cy="32019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fld id="{1D839990-EC52-7E42-9F1F-C5780FFFB5EB}" type="datetime1">
              <a:rPr lang="zh-CN" altLang="en-US"/>
              <a:pPr>
                <a:defRPr/>
              </a:pPr>
              <a:t>17/6/28</a:t>
            </a:fld>
            <a:endParaRPr lang="zh-CN" altLang="en-US" sz="1800"/>
          </a:p>
        </p:txBody>
      </p:sp>
      <p:sp>
        <p:nvSpPr>
          <p:cNvPr id="6" name="Rectangle 5"/>
          <p:cNvSpPr>
            <a:spLocks noGrp="1" noChangeArrowheads="1"/>
          </p:cNvSpPr>
          <p:nvPr>
            <p:ph type="ftr" sz="quarter" idx="11"/>
          </p:nvPr>
        </p:nvSpPr>
        <p:spPr/>
        <p:txBody>
          <a:bodyPr/>
          <a:lstStyle>
            <a:lvl1pPr>
              <a:defRPr/>
            </a:lvl1pPr>
          </a:lstStyle>
          <a:p>
            <a:pPr>
              <a:defRPr/>
            </a:pPr>
            <a:endParaRPr lang="zh-CN" altLang="zh-CN"/>
          </a:p>
        </p:txBody>
      </p:sp>
      <p:sp>
        <p:nvSpPr>
          <p:cNvPr id="7" name="Rectangle 6"/>
          <p:cNvSpPr>
            <a:spLocks noGrp="1" noChangeArrowheads="1"/>
          </p:cNvSpPr>
          <p:nvPr>
            <p:ph type="sldNum" sz="quarter" idx="12"/>
          </p:nvPr>
        </p:nvSpPr>
        <p:spPr/>
        <p:txBody>
          <a:bodyPr/>
          <a:lstStyle>
            <a:lvl1pPr>
              <a:defRPr smtClean="0"/>
            </a:lvl1pPr>
          </a:lstStyle>
          <a:p>
            <a:pPr>
              <a:defRPr/>
            </a:pPr>
            <a:fld id="{A9AAF0C9-0F51-0144-A69A-490DFF27A577}" type="slidenum">
              <a:rPr lang="zh-CN" altLang="en-US"/>
              <a:pPr>
                <a:defRPr/>
              </a:pPr>
              <a:t>‹#›</a:t>
            </a:fld>
            <a:endParaRPr lang="zh-CN" altLang="en-US" sz="1800"/>
          </a:p>
        </p:txBody>
      </p:sp>
    </p:spTree>
    <p:extLst>
      <p:ext uri="{BB962C8B-B14F-4D97-AF65-F5344CB8AC3E}">
        <p14:creationId xmlns:p14="http://schemas.microsoft.com/office/powerpoint/2010/main" val="5965166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84175"/>
            <a:ext cx="2949575" cy="1343025"/>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788" y="828675"/>
            <a:ext cx="4629150" cy="409416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sym typeface="Arial" panose="020B0604020202020204" pitchFamily="34" charset="0"/>
            </a:endParaRPr>
          </a:p>
        </p:txBody>
      </p:sp>
      <p:sp>
        <p:nvSpPr>
          <p:cNvPr id="4" name="文本占位符 3"/>
          <p:cNvSpPr>
            <a:spLocks noGrp="1"/>
          </p:cNvSpPr>
          <p:nvPr>
            <p:ph type="body" sz="half" idx="2"/>
          </p:nvPr>
        </p:nvSpPr>
        <p:spPr>
          <a:xfrm>
            <a:off x="630238" y="1727200"/>
            <a:ext cx="2949575" cy="32019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fld id="{E47766BD-1511-F943-88CB-370818339664}" type="datetime1">
              <a:rPr lang="zh-CN" altLang="en-US"/>
              <a:pPr>
                <a:defRPr/>
              </a:pPr>
              <a:t>17/6/28</a:t>
            </a:fld>
            <a:endParaRPr lang="zh-CN" altLang="en-US" sz="1800"/>
          </a:p>
        </p:txBody>
      </p:sp>
      <p:sp>
        <p:nvSpPr>
          <p:cNvPr id="6" name="Rectangle 5"/>
          <p:cNvSpPr>
            <a:spLocks noGrp="1" noChangeArrowheads="1"/>
          </p:cNvSpPr>
          <p:nvPr>
            <p:ph type="ftr" sz="quarter" idx="11"/>
          </p:nvPr>
        </p:nvSpPr>
        <p:spPr/>
        <p:txBody>
          <a:bodyPr/>
          <a:lstStyle>
            <a:lvl1pPr>
              <a:defRPr/>
            </a:lvl1pPr>
          </a:lstStyle>
          <a:p>
            <a:pPr>
              <a:defRPr/>
            </a:pPr>
            <a:endParaRPr lang="zh-CN" altLang="zh-CN"/>
          </a:p>
        </p:txBody>
      </p:sp>
      <p:sp>
        <p:nvSpPr>
          <p:cNvPr id="7" name="Rectangle 6"/>
          <p:cNvSpPr>
            <a:spLocks noGrp="1" noChangeArrowheads="1"/>
          </p:cNvSpPr>
          <p:nvPr>
            <p:ph type="sldNum" sz="quarter" idx="12"/>
          </p:nvPr>
        </p:nvSpPr>
        <p:spPr/>
        <p:txBody>
          <a:bodyPr/>
          <a:lstStyle>
            <a:lvl1pPr>
              <a:defRPr smtClean="0"/>
            </a:lvl1pPr>
          </a:lstStyle>
          <a:p>
            <a:pPr>
              <a:defRPr/>
            </a:pPr>
            <a:fld id="{7DEF94E4-7D4F-3046-BAC9-9267493F37B6}" type="slidenum">
              <a:rPr lang="zh-CN" altLang="en-US"/>
              <a:pPr>
                <a:defRPr/>
              </a:pPr>
              <a:t>‹#›</a:t>
            </a:fld>
            <a:endParaRPr lang="zh-CN" altLang="en-US" sz="1800"/>
          </a:p>
        </p:txBody>
      </p:sp>
    </p:spTree>
    <p:extLst>
      <p:ext uri="{BB962C8B-B14F-4D97-AF65-F5344CB8AC3E}">
        <p14:creationId xmlns:p14="http://schemas.microsoft.com/office/powerpoint/2010/main" val="118964142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idx="4294967295"/>
          </p:nvPr>
        </p:nvSpPr>
        <p:spPr bwMode="auto">
          <a:xfrm>
            <a:off x="539750" y="233363"/>
            <a:ext cx="8147050" cy="958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zh-CN" altLang="zh-CN">
                <a:sym typeface="Arial" charset="0"/>
              </a:rPr>
              <a:t>单击此处编辑母版标题样式</a:t>
            </a:r>
          </a:p>
        </p:txBody>
      </p:sp>
      <p:sp>
        <p:nvSpPr>
          <p:cNvPr id="1027" name="Rectangle 3"/>
          <p:cNvSpPr>
            <a:spLocks noGrp="1" noChangeArrowheads="1"/>
          </p:cNvSpPr>
          <p:nvPr>
            <p:ph type="body" idx="1"/>
          </p:nvPr>
        </p:nvSpPr>
        <p:spPr bwMode="auto">
          <a:xfrm>
            <a:off x="539750" y="1346200"/>
            <a:ext cx="8147050" cy="311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zh-CN" altLang="zh-CN">
                <a:sym typeface="Arial" charset="0"/>
              </a:rPr>
              <a:t>单击此处编辑母版文本样式</a:t>
            </a:r>
          </a:p>
          <a:p>
            <a:pPr lvl="1"/>
            <a:r>
              <a:rPr lang="zh-CN" altLang="zh-CN">
                <a:sym typeface="Arial" charset="0"/>
              </a:rPr>
              <a:t>第二级</a:t>
            </a:r>
          </a:p>
          <a:p>
            <a:pPr lvl="2"/>
            <a:r>
              <a:rPr lang="zh-CN" altLang="zh-CN">
                <a:sym typeface="Arial" charset="0"/>
              </a:rPr>
              <a:t>第三级</a:t>
            </a:r>
          </a:p>
          <a:p>
            <a:pPr lvl="3"/>
            <a:r>
              <a:rPr lang="zh-CN" altLang="zh-CN">
                <a:sym typeface="Arial" charset="0"/>
              </a:rPr>
              <a:t>第四级</a:t>
            </a:r>
          </a:p>
          <a:p>
            <a:pPr lvl="4"/>
            <a:r>
              <a:rPr lang="zh-CN" altLang="zh-CN">
                <a:sym typeface="Arial" charset="0"/>
              </a:rPr>
              <a:t>第五级</a:t>
            </a:r>
          </a:p>
        </p:txBody>
      </p:sp>
      <p:sp>
        <p:nvSpPr>
          <p:cNvPr id="1028" name="Rectangle 4"/>
          <p:cNvSpPr>
            <a:spLocks noGrp="1" noChangeArrowheads="1"/>
          </p:cNvSpPr>
          <p:nvPr>
            <p:ph type="dt" sz="half" idx="2"/>
          </p:nvPr>
        </p:nvSpPr>
        <p:spPr bwMode="auto">
          <a:xfrm>
            <a:off x="457200" y="5245100"/>
            <a:ext cx="2133600" cy="400050"/>
          </a:xfrm>
          <a:prstGeom prst="rect">
            <a:avLst/>
          </a:prstGeom>
          <a:noFill/>
          <a:ln>
            <a:noFill/>
          </a:ln>
          <a:extLst/>
        </p:spPr>
        <p:txBody>
          <a:bodyPr vert="horz" wrap="square" lIns="91440" tIns="45720" rIns="91440" bIns="45720" numCol="1" anchor="t" anchorCtr="0" compatLnSpc="1">
            <a:prstTxWarp prst="textNoShape">
              <a:avLst/>
            </a:prstTxWarp>
          </a:bodyPr>
          <a:lstStyle>
            <a:lvl1pPr>
              <a:buFont typeface="Arial" panose="020B0604020202020204" pitchFamily="34" charset="0"/>
              <a:buNone/>
              <a:defRPr sz="1200">
                <a:latin typeface="Arial" panose="020B0604020202020204" pitchFamily="34" charset="0"/>
                <a:ea typeface="宋体" pitchFamily="2" charset="-122"/>
                <a:sym typeface="Arial" panose="020B0604020202020204" pitchFamily="34" charset="0"/>
              </a:defRPr>
            </a:lvl1pPr>
          </a:lstStyle>
          <a:p>
            <a:pPr>
              <a:defRPr/>
            </a:pPr>
            <a:fld id="{2C1CB6F7-A502-444E-8378-CA0E35B39FC8}" type="datetime1">
              <a:rPr lang="zh-CN" altLang="en-US"/>
              <a:pPr>
                <a:defRPr/>
              </a:pPr>
              <a:t>17/6/28</a:t>
            </a:fld>
            <a:endParaRPr lang="zh-CN" altLang="en-US" sz="1800"/>
          </a:p>
        </p:txBody>
      </p:sp>
      <p:sp>
        <p:nvSpPr>
          <p:cNvPr id="1029" name="Rectangle 5"/>
          <p:cNvSpPr>
            <a:spLocks noGrp="1" noChangeArrowheads="1"/>
          </p:cNvSpPr>
          <p:nvPr>
            <p:ph type="ftr" sz="quarter" idx="3"/>
          </p:nvPr>
        </p:nvSpPr>
        <p:spPr bwMode="auto">
          <a:xfrm>
            <a:off x="3124200" y="5245100"/>
            <a:ext cx="2895600" cy="400050"/>
          </a:xfrm>
          <a:prstGeom prst="rect">
            <a:avLst/>
          </a:prstGeom>
          <a:noFill/>
          <a:ln>
            <a:noFill/>
          </a:ln>
          <a:extLst/>
        </p:spPr>
        <p:txBody>
          <a:bodyPr vert="horz" wrap="square" lIns="91440" tIns="45720" rIns="91440" bIns="45720" numCol="1" anchor="t" anchorCtr="0" compatLnSpc="1">
            <a:prstTxWarp prst="textNoShape">
              <a:avLst/>
            </a:prstTxWarp>
          </a:bodyPr>
          <a:lstStyle>
            <a:lvl1pPr algn="ctr">
              <a:buFont typeface="Arial" panose="020B0604020202020204" pitchFamily="34" charset="0"/>
              <a:buNone/>
              <a:defRPr sz="1200">
                <a:latin typeface="Arial" panose="020B0604020202020204" pitchFamily="34" charset="0"/>
                <a:ea typeface="宋体" pitchFamily="2" charset="-122"/>
                <a:sym typeface="Arial" panose="020B0604020202020204" pitchFamily="34" charset="0"/>
              </a:defRPr>
            </a:lvl1pPr>
          </a:lstStyle>
          <a:p>
            <a:pPr>
              <a:defRPr/>
            </a:pPr>
            <a:endParaRPr lang="zh-CN" altLang="zh-CN"/>
          </a:p>
        </p:txBody>
      </p:sp>
      <p:sp>
        <p:nvSpPr>
          <p:cNvPr id="1030" name="Rectangle 6"/>
          <p:cNvSpPr>
            <a:spLocks noGrp="1" noChangeArrowheads="1"/>
          </p:cNvSpPr>
          <p:nvPr>
            <p:ph type="sldNum" sz="quarter" idx="4"/>
          </p:nvPr>
        </p:nvSpPr>
        <p:spPr bwMode="auto">
          <a:xfrm>
            <a:off x="6553200" y="5245100"/>
            <a:ext cx="2133600" cy="400050"/>
          </a:xfrm>
          <a:prstGeom prst="rect">
            <a:avLst/>
          </a:prstGeom>
          <a:noFill/>
          <a:ln>
            <a:noFill/>
          </a:ln>
          <a:extLst/>
        </p:spPr>
        <p:txBody>
          <a:bodyPr vert="horz" wrap="square" lIns="91440" tIns="45720" rIns="91440" bIns="45720" numCol="1" anchor="t" anchorCtr="0" compatLnSpc="1">
            <a:prstTxWarp prst="textNoShape">
              <a:avLst/>
            </a:prstTxWarp>
          </a:bodyPr>
          <a:lstStyle>
            <a:lvl1pPr algn="r">
              <a:buFont typeface="Arial" charset="0"/>
              <a:buNone/>
              <a:defRPr sz="1200" smtClean="0">
                <a:sym typeface="Arial" charset="0"/>
              </a:defRPr>
            </a:lvl1pPr>
          </a:lstStyle>
          <a:p>
            <a:pPr>
              <a:defRPr/>
            </a:pPr>
            <a:fld id="{8C99075F-5ABD-9C46-A4FD-3DF8EB46D1F8}"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57" r:id="rId8"/>
    <p:sldLayoutId id="2147483858" r:id="rId9"/>
    <p:sldLayoutId id="2147483859" r:id="rId10"/>
    <p:sldLayoutId id="2147483860" r:id="rId11"/>
  </p:sldLayoutIdLst>
  <p:hf sldNum="0" hdr="0" ftr="0"/>
  <p:txStyles>
    <p:titleStyle>
      <a:lvl1pPr algn="l" rtl="0" eaLnBrk="0" fontAlgn="base" hangingPunct="0">
        <a:spcBef>
          <a:spcPct val="0"/>
        </a:spcBef>
        <a:spcAft>
          <a:spcPct val="0"/>
        </a:spcAft>
        <a:defRPr sz="2000" b="1" kern="1200">
          <a:solidFill>
            <a:srgbClr val="CC6600"/>
          </a:solidFill>
          <a:latin typeface="+mj-lt"/>
          <a:ea typeface="+mj-ea"/>
          <a:cs typeface="+mj-cs"/>
          <a:sym typeface="Arial" charset="0"/>
        </a:defRPr>
      </a:lvl1pPr>
      <a:lvl2pPr algn="l" rtl="0" eaLnBrk="0" fontAlgn="base" hangingPunct="0">
        <a:spcBef>
          <a:spcPct val="0"/>
        </a:spcBef>
        <a:spcAft>
          <a:spcPct val="0"/>
        </a:spcAft>
        <a:defRPr sz="2000" b="1">
          <a:solidFill>
            <a:srgbClr val="CC6600"/>
          </a:solidFill>
          <a:latin typeface="Arial" panose="020B0604020202020204" pitchFamily="34" charset="0"/>
          <a:ea typeface="微软雅黑" panose="020B0503020204020204" pitchFamily="34" charset="-122"/>
          <a:sym typeface="Arial" charset="0"/>
        </a:defRPr>
      </a:lvl2pPr>
      <a:lvl3pPr algn="l" rtl="0" eaLnBrk="0" fontAlgn="base" hangingPunct="0">
        <a:spcBef>
          <a:spcPct val="0"/>
        </a:spcBef>
        <a:spcAft>
          <a:spcPct val="0"/>
        </a:spcAft>
        <a:defRPr sz="2000" b="1">
          <a:solidFill>
            <a:srgbClr val="CC6600"/>
          </a:solidFill>
          <a:latin typeface="Arial" panose="020B0604020202020204" pitchFamily="34" charset="0"/>
          <a:ea typeface="微软雅黑" panose="020B0503020204020204" pitchFamily="34" charset="-122"/>
          <a:sym typeface="Arial" charset="0"/>
        </a:defRPr>
      </a:lvl3pPr>
      <a:lvl4pPr algn="l" rtl="0" eaLnBrk="0" fontAlgn="base" hangingPunct="0">
        <a:spcBef>
          <a:spcPct val="0"/>
        </a:spcBef>
        <a:spcAft>
          <a:spcPct val="0"/>
        </a:spcAft>
        <a:defRPr sz="2000" b="1">
          <a:solidFill>
            <a:srgbClr val="CC6600"/>
          </a:solidFill>
          <a:latin typeface="Arial" panose="020B0604020202020204" pitchFamily="34" charset="0"/>
          <a:ea typeface="微软雅黑" panose="020B0503020204020204" pitchFamily="34" charset="-122"/>
          <a:sym typeface="Arial" charset="0"/>
        </a:defRPr>
      </a:lvl4pPr>
      <a:lvl5pPr algn="l" rtl="0" eaLnBrk="0" fontAlgn="base" hangingPunct="0">
        <a:spcBef>
          <a:spcPct val="0"/>
        </a:spcBef>
        <a:spcAft>
          <a:spcPct val="0"/>
        </a:spcAft>
        <a:defRPr sz="2000" b="1">
          <a:solidFill>
            <a:srgbClr val="CC6600"/>
          </a:solidFill>
          <a:latin typeface="Arial" panose="020B0604020202020204" pitchFamily="34" charset="0"/>
          <a:ea typeface="微软雅黑" panose="020B0503020204020204" pitchFamily="34" charset="-122"/>
          <a:sym typeface="Arial" charset="0"/>
        </a:defRPr>
      </a:lvl5pPr>
      <a:lvl6pPr marL="457200" algn="l" rtl="0" eaLnBrk="0" fontAlgn="base" hangingPunct="0">
        <a:spcBef>
          <a:spcPct val="0"/>
        </a:spcBef>
        <a:spcAft>
          <a:spcPct val="0"/>
        </a:spcAft>
        <a:defRPr sz="2000" b="1">
          <a:solidFill>
            <a:srgbClr val="CC6600"/>
          </a:solidFill>
          <a:latin typeface="Arial" panose="020B0604020202020204" pitchFamily="34" charset="0"/>
          <a:ea typeface="微软雅黑" panose="020B0503020204020204" pitchFamily="34" charset="-122"/>
          <a:sym typeface="Arial" panose="020B0604020202020204" pitchFamily="34" charset="0"/>
        </a:defRPr>
      </a:lvl6pPr>
      <a:lvl7pPr marL="914400" algn="l" rtl="0" eaLnBrk="0" fontAlgn="base" hangingPunct="0">
        <a:spcBef>
          <a:spcPct val="0"/>
        </a:spcBef>
        <a:spcAft>
          <a:spcPct val="0"/>
        </a:spcAft>
        <a:defRPr sz="2000" b="1">
          <a:solidFill>
            <a:srgbClr val="CC6600"/>
          </a:solidFill>
          <a:latin typeface="Arial" panose="020B0604020202020204" pitchFamily="34" charset="0"/>
          <a:ea typeface="微软雅黑" panose="020B0503020204020204" pitchFamily="34" charset="-122"/>
          <a:sym typeface="Arial" panose="020B0604020202020204" pitchFamily="34" charset="0"/>
        </a:defRPr>
      </a:lvl7pPr>
      <a:lvl8pPr marL="1371600" algn="l" rtl="0" eaLnBrk="0" fontAlgn="base" hangingPunct="0">
        <a:spcBef>
          <a:spcPct val="0"/>
        </a:spcBef>
        <a:spcAft>
          <a:spcPct val="0"/>
        </a:spcAft>
        <a:defRPr sz="2000" b="1">
          <a:solidFill>
            <a:srgbClr val="CC6600"/>
          </a:solidFill>
          <a:latin typeface="Arial" panose="020B0604020202020204" pitchFamily="34" charset="0"/>
          <a:ea typeface="微软雅黑" panose="020B0503020204020204" pitchFamily="34" charset="-122"/>
          <a:sym typeface="Arial" panose="020B0604020202020204" pitchFamily="34" charset="0"/>
        </a:defRPr>
      </a:lvl8pPr>
      <a:lvl9pPr marL="1828800" algn="l" rtl="0" eaLnBrk="0" fontAlgn="base" hangingPunct="0">
        <a:spcBef>
          <a:spcPct val="0"/>
        </a:spcBef>
        <a:spcAft>
          <a:spcPct val="0"/>
        </a:spcAft>
        <a:defRPr sz="2000" b="1">
          <a:solidFill>
            <a:srgbClr val="CC6600"/>
          </a:solidFill>
          <a:latin typeface="Arial" panose="020B0604020202020204" pitchFamily="34" charset="0"/>
          <a:ea typeface="微软雅黑" panose="020B0503020204020204" pitchFamily="34" charset="-122"/>
          <a:sym typeface="Arial" panose="020B0604020202020204" pitchFamily="34" charset="0"/>
        </a:defRPr>
      </a:lvl9pPr>
    </p:titleStyle>
    <p:bodyStyle>
      <a:lvl1pPr marL="342900" indent="-342900" algn="l" defTabSz="0" rtl="0" eaLnBrk="0" fontAlgn="base" hangingPunct="0">
        <a:spcBef>
          <a:spcPct val="20000"/>
        </a:spcBef>
        <a:spcAft>
          <a:spcPct val="0"/>
        </a:spcAft>
        <a:buChar char="•"/>
        <a:defRPr sz="1600" kern="1200">
          <a:solidFill>
            <a:srgbClr val="CC6600"/>
          </a:solidFill>
          <a:latin typeface="+mn-lt"/>
          <a:ea typeface="+mn-ea"/>
          <a:cs typeface="+mn-cs"/>
          <a:sym typeface="Arial" charset="0"/>
        </a:defRPr>
      </a:lvl1pPr>
      <a:lvl2pPr marL="742950" indent="-285750" algn="l" defTabSz="0" rtl="0" eaLnBrk="0" fontAlgn="base" hangingPunct="0">
        <a:spcBef>
          <a:spcPct val="20000"/>
        </a:spcBef>
        <a:spcAft>
          <a:spcPct val="0"/>
        </a:spcAft>
        <a:buChar char="–"/>
        <a:defRPr sz="1400" kern="1200">
          <a:solidFill>
            <a:srgbClr val="CC6600"/>
          </a:solidFill>
          <a:latin typeface="+mn-lt"/>
          <a:ea typeface="+mn-ea"/>
          <a:cs typeface="+mn-cs"/>
          <a:sym typeface="Arial" charset="0"/>
        </a:defRPr>
      </a:lvl2pPr>
      <a:lvl3pPr marL="1143000" indent="-228600" algn="l" defTabSz="0" rtl="0" eaLnBrk="0" fontAlgn="base" hangingPunct="0">
        <a:spcBef>
          <a:spcPct val="20000"/>
        </a:spcBef>
        <a:spcAft>
          <a:spcPct val="0"/>
        </a:spcAft>
        <a:buChar char="•"/>
        <a:defRPr sz="1200" kern="1200">
          <a:solidFill>
            <a:srgbClr val="CC6600"/>
          </a:solidFill>
          <a:latin typeface="+mn-lt"/>
          <a:ea typeface="+mn-ea"/>
          <a:cs typeface="+mn-cs"/>
          <a:sym typeface="Arial" charset="0"/>
        </a:defRPr>
      </a:lvl3pPr>
      <a:lvl4pPr marL="1600200" indent="-228600" algn="l" defTabSz="0" rtl="0" eaLnBrk="0" fontAlgn="base" hangingPunct="0">
        <a:spcBef>
          <a:spcPct val="20000"/>
        </a:spcBef>
        <a:spcAft>
          <a:spcPct val="0"/>
        </a:spcAft>
        <a:buChar char="–"/>
        <a:defRPr sz="1000" kern="1200">
          <a:solidFill>
            <a:srgbClr val="CC6600"/>
          </a:solidFill>
          <a:latin typeface="+mn-lt"/>
          <a:ea typeface="+mn-ea"/>
          <a:cs typeface="+mn-cs"/>
          <a:sym typeface="Arial" charset="0"/>
        </a:defRPr>
      </a:lvl4pPr>
      <a:lvl5pPr marL="2057400" indent="-228600" algn="l" defTabSz="0" rtl="0" eaLnBrk="0" fontAlgn="base" hangingPunct="0">
        <a:spcBef>
          <a:spcPct val="20000"/>
        </a:spcBef>
        <a:spcAft>
          <a:spcPct val="0"/>
        </a:spcAft>
        <a:buChar char="»"/>
        <a:defRPr sz="1000" kern="1200">
          <a:solidFill>
            <a:srgbClr val="CC6600"/>
          </a:solidFill>
          <a:latin typeface="+mn-lt"/>
          <a:ea typeface="+mn-ea"/>
          <a:cs typeface="+mn-cs"/>
          <a:sym typeface="Arial"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sp>
        <p:nvSpPr>
          <p:cNvPr id="2" name="矩形 1"/>
          <p:cNvSpPr/>
          <p:nvPr/>
        </p:nvSpPr>
        <p:spPr>
          <a:xfrm>
            <a:off x="2286000" y="1151605"/>
            <a:ext cx="4572000" cy="3416320"/>
          </a:xfrm>
          <a:prstGeom prst="rect">
            <a:avLst/>
          </a:prstGeom>
        </p:spPr>
        <p:txBody>
          <a:bodyPr>
            <a:spAutoFit/>
          </a:bodyPr>
          <a:lstStyle/>
          <a:p>
            <a:r>
              <a:rPr lang="de-DE" altLang="zh-CN" sz="2400" dirty="0" err="1">
                <a:solidFill>
                  <a:schemeClr val="bg1"/>
                </a:solidFill>
              </a:rPr>
              <a:t>function</a:t>
            </a:r>
            <a:r>
              <a:rPr lang="de-DE" altLang="zh-CN" sz="2400" dirty="0">
                <a:solidFill>
                  <a:schemeClr val="bg1"/>
                </a:solidFill>
              </a:rPr>
              <a:t> </a:t>
            </a:r>
            <a:r>
              <a:rPr lang="de-DE" altLang="zh-CN" sz="2400" dirty="0" err="1">
                <a:solidFill>
                  <a:schemeClr val="bg1"/>
                </a:solidFill>
              </a:rPr>
              <a:t>loop</a:t>
            </a:r>
            <a:r>
              <a:rPr lang="de-DE" altLang="zh-CN" sz="2400" dirty="0">
                <a:solidFill>
                  <a:schemeClr val="bg1"/>
                </a:solidFill>
              </a:rPr>
              <a:t>() {</a:t>
            </a:r>
          </a:p>
          <a:p>
            <a:r>
              <a:rPr lang="de-DE" altLang="zh-CN" sz="2400" dirty="0">
                <a:solidFill>
                  <a:schemeClr val="bg1"/>
                </a:solidFill>
              </a:rPr>
              <a:t>    </a:t>
            </a:r>
            <a:r>
              <a:rPr lang="de-DE" altLang="zh-CN" sz="2400" dirty="0" err="1">
                <a:solidFill>
                  <a:schemeClr val="bg1"/>
                </a:solidFill>
              </a:rPr>
              <a:t>initialize</a:t>
            </a:r>
            <a:r>
              <a:rPr lang="de-DE" altLang="zh-CN" sz="2400" dirty="0">
                <a:solidFill>
                  <a:schemeClr val="bg1"/>
                </a:solidFill>
              </a:rPr>
              <a:t>();</a:t>
            </a:r>
          </a:p>
          <a:p>
            <a:r>
              <a:rPr lang="de-DE" altLang="zh-CN" sz="2400" dirty="0">
                <a:solidFill>
                  <a:schemeClr val="bg1"/>
                </a:solidFill>
              </a:rPr>
              <a:t>    do {</a:t>
            </a:r>
          </a:p>
          <a:p>
            <a:r>
              <a:rPr lang="de-DE" altLang="zh-CN" sz="2400" dirty="0">
                <a:solidFill>
                  <a:schemeClr val="bg1"/>
                </a:solidFill>
              </a:rPr>
              <a:t>        </a:t>
            </a:r>
            <a:r>
              <a:rPr lang="de-DE" altLang="zh-CN" sz="2400" dirty="0" err="1">
                <a:solidFill>
                  <a:schemeClr val="bg1"/>
                </a:solidFill>
              </a:rPr>
              <a:t>var</a:t>
            </a:r>
            <a:r>
              <a:rPr lang="de-DE" altLang="zh-CN" sz="2400" dirty="0">
                <a:solidFill>
                  <a:schemeClr val="bg1"/>
                </a:solidFill>
              </a:rPr>
              <a:t> </a:t>
            </a:r>
            <a:r>
              <a:rPr lang="de-DE" altLang="zh-CN" sz="2400" dirty="0" err="1">
                <a:solidFill>
                  <a:schemeClr val="bg1"/>
                </a:solidFill>
              </a:rPr>
              <a:t>message</a:t>
            </a:r>
            <a:r>
              <a:rPr lang="de-DE" altLang="zh-CN" sz="2400" dirty="0">
                <a:solidFill>
                  <a:schemeClr val="bg1"/>
                </a:solidFill>
              </a:rPr>
              <a:t> = </a:t>
            </a:r>
            <a:r>
              <a:rPr lang="de-DE" altLang="zh-CN" sz="2400" dirty="0" err="1">
                <a:solidFill>
                  <a:schemeClr val="bg1"/>
                </a:solidFill>
              </a:rPr>
              <a:t>get_next_message</a:t>
            </a:r>
            <a:r>
              <a:rPr lang="de-DE" altLang="zh-CN" sz="2400" dirty="0">
                <a:solidFill>
                  <a:schemeClr val="bg1"/>
                </a:solidFill>
              </a:rPr>
              <a:t>();</a:t>
            </a:r>
          </a:p>
          <a:p>
            <a:r>
              <a:rPr lang="de-DE" altLang="zh-CN" sz="2400" dirty="0">
                <a:solidFill>
                  <a:schemeClr val="bg1"/>
                </a:solidFill>
              </a:rPr>
              <a:t>        </a:t>
            </a:r>
            <a:r>
              <a:rPr lang="de-DE" altLang="zh-CN" sz="2400" dirty="0" err="1">
                <a:solidFill>
                  <a:schemeClr val="bg1"/>
                </a:solidFill>
              </a:rPr>
              <a:t>process_message</a:t>
            </a:r>
            <a:r>
              <a:rPr lang="de-DE" altLang="zh-CN" sz="2400" dirty="0">
                <a:solidFill>
                  <a:schemeClr val="bg1"/>
                </a:solidFill>
              </a:rPr>
              <a:t>(</a:t>
            </a:r>
            <a:r>
              <a:rPr lang="de-DE" altLang="zh-CN" sz="2400" dirty="0" err="1">
                <a:solidFill>
                  <a:schemeClr val="bg1"/>
                </a:solidFill>
              </a:rPr>
              <a:t>message</a:t>
            </a:r>
            <a:r>
              <a:rPr lang="de-DE" altLang="zh-CN" sz="2400" dirty="0">
                <a:solidFill>
                  <a:schemeClr val="bg1"/>
                </a:solidFill>
              </a:rPr>
              <a:t>);</a:t>
            </a:r>
          </a:p>
          <a:p>
            <a:r>
              <a:rPr lang="de-DE" altLang="zh-CN" sz="2400" dirty="0">
                <a:solidFill>
                  <a:schemeClr val="bg1"/>
                </a:solidFill>
              </a:rPr>
              <a:t>    } </a:t>
            </a:r>
            <a:r>
              <a:rPr lang="de-DE" altLang="zh-CN" sz="2400" dirty="0" err="1">
                <a:solidFill>
                  <a:schemeClr val="bg1"/>
                </a:solidFill>
              </a:rPr>
              <a:t>while</a:t>
            </a:r>
            <a:r>
              <a:rPr lang="de-DE" altLang="zh-CN" sz="2400" dirty="0">
                <a:solidFill>
                  <a:schemeClr val="bg1"/>
                </a:solidFill>
              </a:rPr>
              <a:t> (</a:t>
            </a:r>
            <a:r>
              <a:rPr lang="de-DE" altLang="zh-CN" sz="2400" dirty="0" err="1">
                <a:solidFill>
                  <a:schemeClr val="bg1"/>
                </a:solidFill>
              </a:rPr>
              <a:t>message</a:t>
            </a:r>
            <a:r>
              <a:rPr lang="de-DE" altLang="zh-CN" sz="2400" dirty="0">
                <a:solidFill>
                  <a:schemeClr val="bg1"/>
                </a:solidFill>
              </a:rPr>
              <a:t> != </a:t>
            </a:r>
            <a:r>
              <a:rPr lang="de-DE" altLang="zh-CN" sz="2400" dirty="0" err="1">
                <a:solidFill>
                  <a:schemeClr val="bg1"/>
                </a:solidFill>
              </a:rPr>
              <a:t>quit</a:t>
            </a:r>
            <a:r>
              <a:rPr lang="de-DE" altLang="zh-CN" sz="2400" dirty="0">
                <a:solidFill>
                  <a:schemeClr val="bg1"/>
                </a:solidFill>
              </a:rPr>
              <a:t>);</a:t>
            </a:r>
          </a:p>
          <a:p>
            <a:r>
              <a:rPr lang="de-DE" altLang="zh-CN" sz="2400" dirty="0">
                <a:solidFill>
                  <a:schemeClr val="bg1"/>
                </a:solidFill>
              </a:rPr>
              <a:t>}</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sp>
        <p:nvSpPr>
          <p:cNvPr id="14344" name="TextBox 17"/>
          <p:cNvSpPr>
            <a:spLocks noChangeArrowheads="1"/>
          </p:cNvSpPr>
          <p:nvPr/>
        </p:nvSpPr>
        <p:spPr bwMode="auto">
          <a:xfrm>
            <a:off x="1691800" y="1592240"/>
            <a:ext cx="561639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algn="ctr">
              <a:spcBef>
                <a:spcPct val="0"/>
              </a:spcBef>
              <a:buFontTx/>
              <a:buNone/>
            </a:pPr>
            <a:r>
              <a:rPr lang="en-US" altLang="zh-CN" sz="2400" dirty="0" err="1" smtClean="0">
                <a:solidFill>
                  <a:srgbClr val="FFFFFF"/>
                </a:solidFill>
                <a:ea typeface="宋体" charset="0"/>
              </a:rPr>
              <a:t>NSRunLoop</a:t>
            </a:r>
            <a:r>
              <a:rPr lang="zh-CN" altLang="en-US" sz="2400" dirty="0" smtClean="0">
                <a:solidFill>
                  <a:srgbClr val="FFFFFF"/>
                </a:solidFill>
                <a:ea typeface="宋体" charset="0"/>
              </a:rPr>
              <a:t>非主线程更新</a:t>
            </a:r>
            <a:r>
              <a:rPr lang="en-US" altLang="zh-CN" sz="2400" dirty="0" err="1" smtClean="0">
                <a:solidFill>
                  <a:srgbClr val="FFFFFF"/>
                </a:solidFill>
                <a:ea typeface="宋体" charset="0"/>
              </a:rPr>
              <a:t>ui</a:t>
            </a:r>
            <a:endParaRPr lang="zh-CN" altLang="en-US" sz="2400" dirty="0" smtClean="0">
              <a:solidFill>
                <a:srgbClr val="FFFFFF"/>
              </a:solidFill>
              <a:ea typeface="宋体" charset="0"/>
            </a:endParaRPr>
          </a:p>
          <a:p>
            <a:pPr algn="ctr">
              <a:spcBef>
                <a:spcPct val="0"/>
              </a:spcBef>
              <a:buFontTx/>
              <a:buNone/>
            </a:pPr>
            <a:endParaRPr lang="zh-CN" altLang="en-US" sz="2400" dirty="0">
              <a:solidFill>
                <a:srgbClr val="FFFFFF"/>
              </a:solidFill>
              <a:ea typeface="宋体" charset="0"/>
            </a:endParaRPr>
          </a:p>
          <a:p>
            <a:pPr algn="ctr">
              <a:spcBef>
                <a:spcPct val="0"/>
              </a:spcBef>
              <a:buFontTx/>
              <a:buNone/>
            </a:pPr>
            <a:endParaRPr lang="zh-CN" altLang="en-US" sz="2400" dirty="0" smtClean="0">
              <a:solidFill>
                <a:srgbClr val="FFFFFF"/>
              </a:solidFill>
              <a:ea typeface="宋体" charset="0"/>
            </a:endParaRPr>
          </a:p>
          <a:p>
            <a:pPr algn="ctr">
              <a:spcBef>
                <a:spcPct val="0"/>
              </a:spcBef>
              <a:buFontTx/>
              <a:buNone/>
            </a:pPr>
            <a:r>
              <a:rPr lang="en-US" altLang="zh-CN" sz="2400" dirty="0">
                <a:solidFill>
                  <a:schemeClr val="bg1"/>
                </a:solidFill>
              </a:rPr>
              <a:t>run</a:t>
            </a:r>
            <a:r>
              <a:rPr lang="en-US" altLang="zh-CN" sz="2400" dirty="0" smtClean="0">
                <a:solidFill>
                  <a:schemeClr val="bg1"/>
                </a:solidFill>
                <a:ea typeface="宋体" charset="0"/>
              </a:rPr>
              <a:t> </a:t>
            </a:r>
            <a:endParaRPr lang="zh-CN" altLang="en-US" sz="2400" dirty="0">
              <a:solidFill>
                <a:schemeClr val="bg1"/>
              </a:solidFill>
              <a:ea typeface="宋体" charset="0"/>
            </a:endParaRPr>
          </a:p>
        </p:txBody>
      </p:sp>
      <p:sp>
        <p:nvSpPr>
          <p:cNvPr id="2" name="矩形 1"/>
          <p:cNvSpPr/>
          <p:nvPr/>
        </p:nvSpPr>
        <p:spPr>
          <a:xfrm>
            <a:off x="1187765" y="3418537"/>
            <a:ext cx="7152960" cy="1477328"/>
          </a:xfrm>
          <a:prstGeom prst="rect">
            <a:avLst/>
          </a:prstGeom>
        </p:spPr>
        <p:txBody>
          <a:bodyPr wrap="square">
            <a:spAutoFit/>
          </a:bodyPr>
          <a:lstStyle/>
          <a:p>
            <a:r>
              <a:rPr lang="en-US" altLang="zh-CN" b="1" dirty="0">
                <a:solidFill>
                  <a:schemeClr val="bg1"/>
                </a:solidFill>
              </a:rPr>
              <a:t>while </a:t>
            </a:r>
            <a:r>
              <a:rPr lang="en-US" altLang="zh-CN" b="1" dirty="0" smtClean="0">
                <a:solidFill>
                  <a:schemeClr val="bg1"/>
                </a:solidFill>
              </a:rPr>
              <a:t>(true) </a:t>
            </a:r>
            <a:r>
              <a:rPr lang="en-US" altLang="zh-CN" b="1" dirty="0">
                <a:solidFill>
                  <a:schemeClr val="bg1"/>
                </a:solidFill>
              </a:rPr>
              <a:t>{</a:t>
            </a:r>
            <a:endParaRPr lang="en-US" altLang="zh-CN" dirty="0" smtClean="0">
              <a:solidFill>
                <a:schemeClr val="bg1"/>
              </a:solidFill>
            </a:endParaRPr>
          </a:p>
          <a:p>
            <a:r>
              <a:rPr lang="en-US" altLang="zh-CN" b="1" dirty="0">
                <a:solidFill>
                  <a:schemeClr val="bg1"/>
                </a:solidFill>
              </a:rPr>
              <a:t>[</a:t>
            </a:r>
            <a:r>
              <a:rPr lang="en-US" altLang="zh-CN" b="1" dirty="0" err="1">
                <a:solidFill>
                  <a:schemeClr val="bg1"/>
                </a:solidFill>
              </a:rPr>
              <a:t>NSRunLoop</a:t>
            </a:r>
            <a:r>
              <a:rPr lang="en-US" altLang="zh-CN" b="1" dirty="0">
                <a:solidFill>
                  <a:schemeClr val="bg1"/>
                </a:solidFill>
              </a:rPr>
              <a:t> </a:t>
            </a:r>
            <a:r>
              <a:rPr lang="en-US" altLang="zh-CN" b="1" dirty="0" err="1">
                <a:solidFill>
                  <a:schemeClr val="bg1"/>
                </a:solidFill>
              </a:rPr>
              <a:t>currentRunLoop</a:t>
            </a:r>
            <a:r>
              <a:rPr lang="en-US" altLang="zh-CN" b="1" dirty="0">
                <a:solidFill>
                  <a:schemeClr val="bg1"/>
                </a:solidFill>
              </a:rPr>
              <a:t>] </a:t>
            </a:r>
            <a:r>
              <a:rPr lang="en-US" altLang="zh-CN" b="1" dirty="0" err="1">
                <a:solidFill>
                  <a:schemeClr val="bg1"/>
                </a:solidFill>
              </a:rPr>
              <a:t>runMode:NSDefaultRunLoopMode</a:t>
            </a:r>
            <a:r>
              <a:rPr lang="en-US" altLang="zh-CN" b="1" dirty="0">
                <a:solidFill>
                  <a:schemeClr val="bg1"/>
                </a:solidFill>
              </a:rPr>
              <a:t> </a:t>
            </a:r>
            <a:r>
              <a:rPr lang="en-US" altLang="zh-CN" b="1" dirty="0" err="1">
                <a:solidFill>
                  <a:schemeClr val="bg1"/>
                </a:solidFill>
              </a:rPr>
              <a:t>beforeDate</a:t>
            </a:r>
            <a:r>
              <a:rPr lang="en-US" altLang="zh-CN" b="1" dirty="0">
                <a:solidFill>
                  <a:schemeClr val="bg1"/>
                </a:solidFill>
              </a:rPr>
              <a:t>:[</a:t>
            </a:r>
            <a:r>
              <a:rPr lang="en-US" altLang="zh-CN" b="1" dirty="0" err="1">
                <a:solidFill>
                  <a:schemeClr val="bg1"/>
                </a:solidFill>
              </a:rPr>
              <a:t>NSDate</a:t>
            </a:r>
            <a:r>
              <a:rPr lang="en-US" altLang="zh-CN" b="1" dirty="0">
                <a:solidFill>
                  <a:schemeClr val="bg1"/>
                </a:solidFill>
              </a:rPr>
              <a:t> </a:t>
            </a:r>
            <a:r>
              <a:rPr lang="en-US" altLang="zh-CN" b="1" dirty="0" err="1">
                <a:solidFill>
                  <a:schemeClr val="bg1"/>
                </a:solidFill>
              </a:rPr>
              <a:t>distantFuture</a:t>
            </a:r>
            <a:r>
              <a:rPr lang="en-US" altLang="zh-CN" b="1" dirty="0">
                <a:solidFill>
                  <a:schemeClr val="bg1"/>
                </a:solidFill>
              </a:rPr>
              <a:t>]];</a:t>
            </a:r>
            <a:endParaRPr lang="en-US" altLang="zh-CN" dirty="0" smtClean="0">
              <a:solidFill>
                <a:schemeClr val="bg1"/>
              </a:solidFill>
            </a:endParaRPr>
          </a:p>
          <a:p>
            <a:r>
              <a:rPr lang="en-US" altLang="zh-CN" b="1" dirty="0">
                <a:solidFill>
                  <a:schemeClr val="bg1"/>
                </a:solidFill>
              </a:rPr>
              <a:t>}</a:t>
            </a:r>
            <a:endParaRPr lang="en-US" altLang="zh-CN" dirty="0">
              <a:solidFill>
                <a:schemeClr val="bg1"/>
              </a:solidFill>
            </a:endParaRPr>
          </a:p>
        </p:txBody>
      </p:sp>
      <p:sp>
        <p:nvSpPr>
          <p:cNvPr id="3" name="矩形 2"/>
          <p:cNvSpPr/>
          <p:nvPr/>
        </p:nvSpPr>
        <p:spPr>
          <a:xfrm>
            <a:off x="1202993" y="4895865"/>
            <a:ext cx="5886250" cy="646331"/>
          </a:xfrm>
          <a:prstGeom prst="rect">
            <a:avLst/>
          </a:prstGeom>
        </p:spPr>
        <p:txBody>
          <a:bodyPr wrap="square">
            <a:spAutoFit/>
          </a:bodyPr>
          <a:lstStyle/>
          <a:p>
            <a:r>
              <a:rPr lang="zh-CN" altLang="en-US" dirty="0" smtClean="0">
                <a:solidFill>
                  <a:schemeClr val="bg1"/>
                </a:solidFill>
              </a:rPr>
              <a:t>https://mikeash.com/pyblog/friday-qa-2010-01-01-nsrunloop-internals.html</a:t>
            </a:r>
            <a:endParaRPr lang="zh-CN" altLang="en-US" dirty="0">
              <a:solidFill>
                <a:schemeClr val="bg1"/>
              </a:solidFill>
            </a:endParaRPr>
          </a:p>
        </p:txBody>
      </p:sp>
    </p:spTree>
    <p:extLst>
      <p:ext uri="{BB962C8B-B14F-4D97-AF65-F5344CB8AC3E}">
        <p14:creationId xmlns:p14="http://schemas.microsoft.com/office/powerpoint/2010/main" val="10966897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sp>
        <p:nvSpPr>
          <p:cNvPr id="5" name="矩形 4"/>
          <p:cNvSpPr/>
          <p:nvPr/>
        </p:nvSpPr>
        <p:spPr>
          <a:xfrm>
            <a:off x="3389625" y="791580"/>
            <a:ext cx="2364750" cy="369332"/>
          </a:xfrm>
          <a:prstGeom prst="rect">
            <a:avLst/>
          </a:prstGeom>
        </p:spPr>
        <p:txBody>
          <a:bodyPr wrap="none">
            <a:spAutoFit/>
          </a:bodyPr>
          <a:lstStyle/>
          <a:p>
            <a:r>
              <a:rPr lang="en-US" altLang="zh-CN">
                <a:solidFill>
                  <a:schemeClr val="bg1"/>
                </a:solidFill>
              </a:rPr>
              <a:t>Core Foundation</a:t>
            </a:r>
            <a:r>
              <a:rPr lang="zh-CN" altLang="en-US" dirty="0">
                <a:solidFill>
                  <a:schemeClr val="bg1"/>
                </a:solidFill>
              </a:rPr>
              <a:t>框架</a:t>
            </a:r>
          </a:p>
        </p:txBody>
      </p:sp>
      <p:sp>
        <p:nvSpPr>
          <p:cNvPr id="6" name="矩形 5"/>
          <p:cNvSpPr/>
          <p:nvPr/>
        </p:nvSpPr>
        <p:spPr>
          <a:xfrm>
            <a:off x="611725" y="1978437"/>
            <a:ext cx="7729000" cy="1477328"/>
          </a:xfrm>
          <a:prstGeom prst="rect">
            <a:avLst/>
          </a:prstGeom>
        </p:spPr>
        <p:txBody>
          <a:bodyPr wrap="square">
            <a:spAutoFit/>
          </a:bodyPr>
          <a:lstStyle/>
          <a:p>
            <a:pPr>
              <a:buFont typeface="+mj-lt"/>
              <a:buAutoNum type="arabicPeriod"/>
            </a:pPr>
            <a:r>
              <a:rPr lang="en-US" altLang="zh-CN" dirty="0" err="1">
                <a:solidFill>
                  <a:schemeClr val="bg1"/>
                </a:solidFill>
              </a:rPr>
              <a:t>CFRunLoopRef</a:t>
            </a:r>
            <a:r>
              <a:rPr lang="zh-CN" altLang="en-US" dirty="0">
                <a:solidFill>
                  <a:schemeClr val="bg1"/>
                </a:solidFill>
              </a:rPr>
              <a:t>：代表</a:t>
            </a:r>
            <a:r>
              <a:rPr lang="en-US" altLang="zh-CN" dirty="0" err="1">
                <a:solidFill>
                  <a:schemeClr val="bg1"/>
                </a:solidFill>
              </a:rPr>
              <a:t>RunLoop</a:t>
            </a:r>
            <a:r>
              <a:rPr lang="zh-CN" altLang="en-US" dirty="0">
                <a:solidFill>
                  <a:schemeClr val="bg1"/>
                </a:solidFill>
              </a:rPr>
              <a:t>的对象</a:t>
            </a:r>
          </a:p>
          <a:p>
            <a:pPr>
              <a:buFont typeface="+mj-lt"/>
              <a:buAutoNum type="arabicPeriod"/>
            </a:pPr>
            <a:r>
              <a:rPr lang="en-US" altLang="zh-CN" dirty="0" err="1">
                <a:solidFill>
                  <a:schemeClr val="bg1"/>
                </a:solidFill>
              </a:rPr>
              <a:t>CFRunLoopModeRef</a:t>
            </a:r>
            <a:r>
              <a:rPr lang="zh-CN" altLang="en-US" dirty="0">
                <a:solidFill>
                  <a:schemeClr val="bg1"/>
                </a:solidFill>
              </a:rPr>
              <a:t>：</a:t>
            </a:r>
            <a:r>
              <a:rPr lang="en-US" altLang="zh-CN" dirty="0" err="1">
                <a:solidFill>
                  <a:schemeClr val="bg1"/>
                </a:solidFill>
              </a:rPr>
              <a:t>RunLoop</a:t>
            </a:r>
            <a:r>
              <a:rPr lang="zh-CN" altLang="en-US" dirty="0">
                <a:solidFill>
                  <a:schemeClr val="bg1"/>
                </a:solidFill>
              </a:rPr>
              <a:t>的运行</a:t>
            </a:r>
            <a:r>
              <a:rPr lang="zh-CN" altLang="en-US" dirty="0" smtClean="0">
                <a:solidFill>
                  <a:schemeClr val="bg1"/>
                </a:solidFill>
              </a:rPr>
              <a:t>模式</a:t>
            </a:r>
            <a:endParaRPr lang="en-US" altLang="zh-CN" dirty="0" smtClean="0">
              <a:solidFill>
                <a:schemeClr val="bg1"/>
              </a:solidFill>
            </a:endParaRPr>
          </a:p>
          <a:p>
            <a:pPr>
              <a:buFont typeface="+mj-lt"/>
              <a:buAutoNum type="arabicPeriod"/>
            </a:pPr>
            <a:r>
              <a:rPr lang="en-US" altLang="zh-CN" dirty="0" err="1" smtClean="0">
                <a:solidFill>
                  <a:schemeClr val="bg1"/>
                </a:solidFill>
              </a:rPr>
              <a:t>CFRunLoopSourceRef</a:t>
            </a:r>
            <a:r>
              <a:rPr lang="zh-CN" altLang="en-US" dirty="0">
                <a:solidFill>
                  <a:schemeClr val="bg1"/>
                </a:solidFill>
              </a:rPr>
              <a:t>：就是</a:t>
            </a:r>
            <a:r>
              <a:rPr lang="en-US" altLang="zh-CN" dirty="0" err="1">
                <a:solidFill>
                  <a:schemeClr val="bg1"/>
                </a:solidFill>
              </a:rPr>
              <a:t>RunLoop</a:t>
            </a:r>
            <a:r>
              <a:rPr lang="zh-CN" altLang="en-US" dirty="0">
                <a:solidFill>
                  <a:schemeClr val="bg1"/>
                </a:solidFill>
              </a:rPr>
              <a:t>模型图中提到的输入源</a:t>
            </a:r>
            <a:r>
              <a:rPr lang="en-US" altLang="zh-CN" dirty="0">
                <a:solidFill>
                  <a:schemeClr val="bg1"/>
                </a:solidFill>
              </a:rPr>
              <a:t>/</a:t>
            </a:r>
            <a:r>
              <a:rPr lang="zh-CN" altLang="en-US" dirty="0">
                <a:solidFill>
                  <a:schemeClr val="bg1"/>
                </a:solidFill>
              </a:rPr>
              <a:t>事件源</a:t>
            </a:r>
          </a:p>
          <a:p>
            <a:pPr>
              <a:buFont typeface="+mj-lt"/>
              <a:buAutoNum type="arabicPeriod"/>
            </a:pPr>
            <a:r>
              <a:rPr lang="en-US" altLang="zh-CN" dirty="0" err="1">
                <a:solidFill>
                  <a:schemeClr val="bg1"/>
                </a:solidFill>
              </a:rPr>
              <a:t>CFRunLoopTimerRef</a:t>
            </a:r>
            <a:r>
              <a:rPr lang="zh-CN" altLang="en-US" dirty="0">
                <a:solidFill>
                  <a:schemeClr val="bg1"/>
                </a:solidFill>
              </a:rPr>
              <a:t>：就是</a:t>
            </a:r>
            <a:r>
              <a:rPr lang="en-US" altLang="zh-CN" dirty="0" err="1">
                <a:solidFill>
                  <a:schemeClr val="bg1"/>
                </a:solidFill>
              </a:rPr>
              <a:t>RunLoop</a:t>
            </a:r>
            <a:r>
              <a:rPr lang="zh-CN" altLang="en-US" dirty="0">
                <a:solidFill>
                  <a:schemeClr val="bg1"/>
                </a:solidFill>
              </a:rPr>
              <a:t>模型图中提到的定时源</a:t>
            </a:r>
          </a:p>
          <a:p>
            <a:pPr>
              <a:buFont typeface="+mj-lt"/>
              <a:buAutoNum type="arabicPeriod"/>
            </a:pPr>
            <a:r>
              <a:rPr lang="en-US" altLang="zh-CN" dirty="0" err="1">
                <a:solidFill>
                  <a:schemeClr val="bg1"/>
                </a:solidFill>
              </a:rPr>
              <a:t>CFRunLoopObserverRef</a:t>
            </a:r>
            <a:r>
              <a:rPr lang="zh-CN" altLang="en-US" dirty="0">
                <a:solidFill>
                  <a:schemeClr val="bg1"/>
                </a:solidFill>
              </a:rPr>
              <a:t>：观察者，能够监听</a:t>
            </a:r>
            <a:r>
              <a:rPr lang="en-US" altLang="zh-CN" dirty="0" err="1">
                <a:solidFill>
                  <a:schemeClr val="bg1"/>
                </a:solidFill>
              </a:rPr>
              <a:t>RunLoop</a:t>
            </a:r>
            <a:r>
              <a:rPr lang="zh-CN" altLang="en-US" dirty="0">
                <a:solidFill>
                  <a:schemeClr val="bg1"/>
                </a:solidFill>
              </a:rPr>
              <a:t>的状态改变</a:t>
            </a:r>
          </a:p>
        </p:txBody>
      </p:sp>
    </p:spTree>
    <p:extLst>
      <p:ext uri="{BB962C8B-B14F-4D97-AF65-F5344CB8AC3E}">
        <p14:creationId xmlns:p14="http://schemas.microsoft.com/office/powerpoint/2010/main" val="12373791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pic>
        <p:nvPicPr>
          <p:cNvPr id="2" name="图片 1"/>
          <p:cNvPicPr>
            <a:picLocks noChangeAspect="1"/>
          </p:cNvPicPr>
          <p:nvPr/>
        </p:nvPicPr>
        <p:blipFill>
          <a:blip r:embed="rId3"/>
          <a:stretch>
            <a:fillRect/>
          </a:stretch>
        </p:blipFill>
        <p:spPr>
          <a:xfrm>
            <a:off x="1320242" y="575565"/>
            <a:ext cx="6909986" cy="4896340"/>
          </a:xfrm>
          <a:prstGeom prst="rect">
            <a:avLst/>
          </a:prstGeom>
        </p:spPr>
      </p:pic>
    </p:spTree>
    <p:extLst>
      <p:ext uri="{BB962C8B-B14F-4D97-AF65-F5344CB8AC3E}">
        <p14:creationId xmlns:p14="http://schemas.microsoft.com/office/powerpoint/2010/main" val="10467412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sp>
        <p:nvSpPr>
          <p:cNvPr id="5" name="矩形 4"/>
          <p:cNvSpPr/>
          <p:nvPr/>
        </p:nvSpPr>
        <p:spPr>
          <a:xfrm>
            <a:off x="3389625" y="791580"/>
            <a:ext cx="1569660" cy="369332"/>
          </a:xfrm>
          <a:prstGeom prst="rect">
            <a:avLst/>
          </a:prstGeom>
        </p:spPr>
        <p:txBody>
          <a:bodyPr wrap="none">
            <a:spAutoFit/>
          </a:bodyPr>
          <a:lstStyle/>
          <a:p>
            <a:r>
              <a:rPr lang="en-US" altLang="zh-CN" dirty="0" err="1" smtClean="0">
                <a:solidFill>
                  <a:schemeClr val="bg1"/>
                </a:solidFill>
              </a:rPr>
              <a:t>Runloop</a:t>
            </a:r>
            <a:r>
              <a:rPr lang="en-US" altLang="zh-CN" dirty="0" smtClean="0">
                <a:solidFill>
                  <a:schemeClr val="bg1"/>
                </a:solidFill>
              </a:rPr>
              <a:t> </a:t>
            </a:r>
            <a:r>
              <a:rPr lang="zh-CN" altLang="en-US" dirty="0" smtClean="0">
                <a:solidFill>
                  <a:schemeClr val="bg1"/>
                </a:solidFill>
              </a:rPr>
              <a:t>用途</a:t>
            </a:r>
            <a:endParaRPr lang="zh-CN" altLang="en-US" dirty="0">
              <a:solidFill>
                <a:schemeClr val="bg1"/>
              </a:solidFill>
            </a:endParaRPr>
          </a:p>
        </p:txBody>
      </p:sp>
      <p:sp>
        <p:nvSpPr>
          <p:cNvPr id="2" name="矩形 1"/>
          <p:cNvSpPr/>
          <p:nvPr/>
        </p:nvSpPr>
        <p:spPr>
          <a:xfrm>
            <a:off x="395710" y="2002562"/>
            <a:ext cx="7488520" cy="1477328"/>
          </a:xfrm>
          <a:prstGeom prst="rect">
            <a:avLst/>
          </a:prstGeom>
        </p:spPr>
        <p:txBody>
          <a:bodyPr wrap="square">
            <a:spAutoFit/>
          </a:bodyPr>
          <a:lstStyle/>
          <a:p>
            <a:r>
              <a:rPr lang="en-US" altLang="zh-CN" dirty="0">
                <a:solidFill>
                  <a:schemeClr val="bg1"/>
                </a:solidFill>
                <a:latin typeface="Helvetica" charset="0"/>
              </a:rPr>
              <a:t>1. </a:t>
            </a:r>
            <a:r>
              <a:rPr lang="zh-CN" altLang="en-US" dirty="0">
                <a:solidFill>
                  <a:schemeClr val="bg1"/>
                </a:solidFill>
                <a:latin typeface="Helvetica" charset="0"/>
              </a:rPr>
              <a:t>使用线程执行周期性工作</a:t>
            </a:r>
          </a:p>
          <a:p>
            <a:r>
              <a:rPr lang="en-US" altLang="zh-CN" dirty="0">
                <a:solidFill>
                  <a:schemeClr val="bg1"/>
                </a:solidFill>
                <a:latin typeface="Helvetica" charset="0"/>
              </a:rPr>
              <a:t>2. </a:t>
            </a:r>
            <a:r>
              <a:rPr lang="zh-CN" altLang="en-US" dirty="0">
                <a:solidFill>
                  <a:schemeClr val="bg1"/>
                </a:solidFill>
                <a:latin typeface="Helvetica" charset="0"/>
              </a:rPr>
              <a:t>在线程（非主线程）中使用</a:t>
            </a:r>
            <a:r>
              <a:rPr lang="en-US" altLang="zh-CN" dirty="0">
                <a:solidFill>
                  <a:schemeClr val="bg1"/>
                </a:solidFill>
                <a:latin typeface="Helvetica" charset="0"/>
              </a:rPr>
              <a:t>timer</a:t>
            </a:r>
          </a:p>
          <a:p>
            <a:r>
              <a:rPr lang="en-US" altLang="zh-CN" dirty="0">
                <a:solidFill>
                  <a:schemeClr val="bg1"/>
                </a:solidFill>
                <a:latin typeface="Helvetica" charset="0"/>
              </a:rPr>
              <a:t>3. </a:t>
            </a:r>
            <a:r>
              <a:rPr lang="zh-CN" altLang="en-US" dirty="0">
                <a:solidFill>
                  <a:schemeClr val="bg1"/>
                </a:solidFill>
                <a:latin typeface="Helvetica" charset="0"/>
              </a:rPr>
              <a:t>使用 </a:t>
            </a:r>
            <a:r>
              <a:rPr lang="en-US" altLang="zh-CN" dirty="0" err="1">
                <a:solidFill>
                  <a:schemeClr val="bg1"/>
                </a:solidFill>
                <a:latin typeface="Helvetica" charset="0"/>
              </a:rPr>
              <a:t>performSelector</a:t>
            </a:r>
            <a:r>
              <a:rPr lang="en-US" altLang="zh-CN" dirty="0">
                <a:solidFill>
                  <a:schemeClr val="bg1"/>
                </a:solidFill>
                <a:latin typeface="Helvetica" charset="0"/>
              </a:rPr>
              <a:t>...</a:t>
            </a:r>
            <a:r>
              <a:rPr lang="zh-CN" altLang="en-US" dirty="0">
                <a:solidFill>
                  <a:schemeClr val="bg1"/>
                </a:solidFill>
                <a:latin typeface="Helvetica" charset="0"/>
              </a:rPr>
              <a:t>系列（如</a:t>
            </a:r>
            <a:r>
              <a:rPr lang="en-US" altLang="zh-CN" dirty="0" err="1">
                <a:solidFill>
                  <a:schemeClr val="bg1"/>
                </a:solidFill>
                <a:latin typeface="Helvetica" charset="0"/>
              </a:rPr>
              <a:t>performSelectorOnThread</a:t>
            </a:r>
            <a:r>
              <a:rPr lang="en-US" altLang="zh-CN" dirty="0">
                <a:solidFill>
                  <a:schemeClr val="bg1"/>
                </a:solidFill>
                <a:latin typeface="Helvetica" charset="0"/>
              </a:rPr>
              <a:t>, …</a:t>
            </a:r>
            <a:r>
              <a:rPr lang="zh-CN" altLang="en-US" dirty="0">
                <a:solidFill>
                  <a:schemeClr val="bg1"/>
                </a:solidFill>
                <a:latin typeface="Helvetica" charset="0"/>
              </a:rPr>
              <a:t>）</a:t>
            </a:r>
          </a:p>
          <a:p>
            <a:r>
              <a:rPr lang="en-US" altLang="zh-CN" dirty="0">
                <a:solidFill>
                  <a:schemeClr val="bg1"/>
                </a:solidFill>
                <a:latin typeface="Helvetica" charset="0"/>
              </a:rPr>
              <a:t>4. </a:t>
            </a:r>
            <a:r>
              <a:rPr lang="zh-CN" altLang="en-US" dirty="0">
                <a:solidFill>
                  <a:schemeClr val="bg1"/>
                </a:solidFill>
                <a:latin typeface="Helvetica" charset="0"/>
              </a:rPr>
              <a:t>使用</a:t>
            </a:r>
            <a:r>
              <a:rPr lang="en-US" altLang="zh-CN" dirty="0">
                <a:solidFill>
                  <a:schemeClr val="bg1"/>
                </a:solidFill>
                <a:latin typeface="Helvetica" charset="0"/>
              </a:rPr>
              <a:t>port</a:t>
            </a:r>
            <a:r>
              <a:rPr lang="zh-CN" altLang="en-US" dirty="0">
                <a:solidFill>
                  <a:schemeClr val="bg1"/>
                </a:solidFill>
                <a:latin typeface="Helvetica" charset="0"/>
              </a:rPr>
              <a:t>或是自定义的</a:t>
            </a:r>
            <a:r>
              <a:rPr lang="en-US" altLang="zh-CN" dirty="0">
                <a:solidFill>
                  <a:schemeClr val="bg1"/>
                </a:solidFill>
                <a:latin typeface="Helvetica" charset="0"/>
              </a:rPr>
              <a:t>input source</a:t>
            </a:r>
            <a:r>
              <a:rPr lang="zh-CN" altLang="en-US" dirty="0">
                <a:solidFill>
                  <a:schemeClr val="bg1"/>
                </a:solidFill>
                <a:latin typeface="Helvetica" charset="0"/>
              </a:rPr>
              <a:t>来和其他线程进行</a:t>
            </a:r>
            <a:r>
              <a:rPr lang="zh-CN" altLang="en-US" dirty="0" smtClean="0">
                <a:solidFill>
                  <a:schemeClr val="bg1"/>
                </a:solidFill>
                <a:latin typeface="Helvetica" charset="0"/>
              </a:rPr>
              <a:t>通信</a:t>
            </a:r>
            <a:endParaRPr lang="en-US" altLang="zh-CN" dirty="0" smtClean="0">
              <a:solidFill>
                <a:schemeClr val="bg1"/>
              </a:solidFill>
              <a:latin typeface="Helvetica" charset="0"/>
            </a:endParaRPr>
          </a:p>
          <a:p>
            <a:r>
              <a:rPr lang="en-US" altLang="zh-CN" dirty="0" smtClean="0">
                <a:solidFill>
                  <a:schemeClr val="bg1"/>
                </a:solidFill>
                <a:latin typeface="Helvetica" charset="0"/>
              </a:rPr>
              <a:t>5.</a:t>
            </a:r>
            <a:r>
              <a:rPr lang="zh-CN" altLang="en-US" dirty="0" smtClean="0">
                <a:solidFill>
                  <a:schemeClr val="bg1"/>
                </a:solidFill>
                <a:latin typeface="Helvetica" charset="0"/>
              </a:rPr>
              <a:t>使用</a:t>
            </a:r>
            <a:r>
              <a:rPr lang="en-US" altLang="zh-CN" dirty="0" err="1" smtClean="0">
                <a:solidFill>
                  <a:schemeClr val="bg1"/>
                </a:solidFill>
              </a:rPr>
              <a:t>CFRunLoopObserverRef</a:t>
            </a:r>
            <a:r>
              <a:rPr lang="zh-CN" altLang="en-US" dirty="0" smtClean="0">
                <a:solidFill>
                  <a:schemeClr val="bg1"/>
                </a:solidFill>
              </a:rPr>
              <a:t>监听</a:t>
            </a:r>
            <a:r>
              <a:rPr lang="en-US" altLang="zh-CN" dirty="0" err="1" smtClean="0">
                <a:solidFill>
                  <a:schemeClr val="bg1"/>
                </a:solidFill>
              </a:rPr>
              <a:t>runloop</a:t>
            </a:r>
            <a:r>
              <a:rPr lang="zh-CN" altLang="en-US" dirty="0" smtClean="0">
                <a:solidFill>
                  <a:schemeClr val="bg1"/>
                </a:solidFill>
              </a:rPr>
              <a:t>运行状态</a:t>
            </a:r>
            <a:endParaRPr lang="zh-CN" altLang="en-US" dirty="0">
              <a:solidFill>
                <a:schemeClr val="bg1"/>
              </a:solidFill>
            </a:endParaRPr>
          </a:p>
        </p:txBody>
      </p:sp>
    </p:spTree>
    <p:extLst>
      <p:ext uri="{BB962C8B-B14F-4D97-AF65-F5344CB8AC3E}">
        <p14:creationId xmlns:p14="http://schemas.microsoft.com/office/powerpoint/2010/main" val="9503908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sp>
        <p:nvSpPr>
          <p:cNvPr id="4" name="矩形 3"/>
          <p:cNvSpPr/>
          <p:nvPr/>
        </p:nvSpPr>
        <p:spPr>
          <a:xfrm>
            <a:off x="0" y="196190"/>
            <a:ext cx="9144000" cy="4339650"/>
          </a:xfrm>
          <a:prstGeom prst="rect">
            <a:avLst/>
          </a:prstGeom>
        </p:spPr>
        <p:txBody>
          <a:bodyPr wrap="square">
            <a:spAutoFit/>
          </a:bodyPr>
          <a:lstStyle/>
          <a:p>
            <a:endParaRPr lang="zh-CN" altLang="en-US" sz="1200" dirty="0">
              <a:solidFill>
                <a:schemeClr val="bg1"/>
              </a:solidFill>
              <a:latin typeface="Helvetica" charset="0"/>
            </a:endParaRPr>
          </a:p>
          <a:p>
            <a:r>
              <a:rPr lang="en-US" altLang="zh-CN" sz="1200" dirty="0">
                <a:solidFill>
                  <a:schemeClr val="bg1"/>
                </a:solidFill>
                <a:latin typeface="Helvetica" charset="0"/>
              </a:rPr>
              <a:t>1.</a:t>
            </a:r>
            <a:r>
              <a:rPr lang="zh-CN" altLang="en-US" sz="1200" dirty="0">
                <a:solidFill>
                  <a:schemeClr val="bg1"/>
                </a:solidFill>
                <a:latin typeface="Helvetica" charset="0"/>
              </a:rPr>
              <a:t>在线程中使用</a:t>
            </a:r>
            <a:r>
              <a:rPr lang="en-US" altLang="zh-CN" sz="1200" dirty="0">
                <a:solidFill>
                  <a:schemeClr val="bg1"/>
                </a:solidFill>
                <a:latin typeface="Helvetica" charset="0"/>
              </a:rPr>
              <a:t>timer</a:t>
            </a:r>
          </a:p>
          <a:p>
            <a:r>
              <a:rPr lang="en-US" altLang="zh-CN" sz="1200" dirty="0">
                <a:solidFill>
                  <a:schemeClr val="bg1"/>
                </a:solidFill>
                <a:latin typeface="Helvetica" charset="0"/>
              </a:rPr>
              <a:t>run</a:t>
            </a:r>
            <a:r>
              <a:rPr lang="zh-CN" altLang="en-US" sz="1200" dirty="0">
                <a:solidFill>
                  <a:schemeClr val="bg1"/>
                </a:solidFill>
                <a:latin typeface="Helvetica" charset="0"/>
              </a:rPr>
              <a:t>方法不能直接在主线程中调用，会导致堵塞，可以设置</a:t>
            </a:r>
            <a:r>
              <a:rPr lang="en-US" altLang="zh-CN" sz="1200" dirty="0">
                <a:solidFill>
                  <a:schemeClr val="bg1"/>
                </a:solidFill>
                <a:latin typeface="Helvetica" charset="0"/>
              </a:rPr>
              <a:t>mode</a:t>
            </a:r>
            <a:r>
              <a:rPr lang="zh-CN" altLang="en-US" sz="1200" dirty="0">
                <a:solidFill>
                  <a:schemeClr val="bg1"/>
                </a:solidFill>
                <a:latin typeface="Helvetica" charset="0"/>
              </a:rPr>
              <a:t>为</a:t>
            </a:r>
            <a:r>
              <a:rPr lang="en-US" altLang="zh-CN" sz="1200" dirty="0">
                <a:solidFill>
                  <a:schemeClr val="bg1"/>
                </a:solidFill>
                <a:latin typeface="Helvetica" charset="0"/>
              </a:rPr>
              <a:t>common</a:t>
            </a:r>
            <a:r>
              <a:rPr lang="zh-CN" altLang="en-US" sz="1200" dirty="0">
                <a:solidFill>
                  <a:schemeClr val="bg1"/>
                </a:solidFill>
                <a:latin typeface="Helvetica" charset="0"/>
              </a:rPr>
              <a:t>来处理</a:t>
            </a:r>
          </a:p>
          <a:p>
            <a:r>
              <a:rPr lang="en-US" altLang="zh-CN" sz="1200" dirty="0">
                <a:solidFill>
                  <a:schemeClr val="bg1"/>
                </a:solidFill>
                <a:latin typeface="Helvetica" charset="0"/>
              </a:rPr>
              <a:t>run</a:t>
            </a:r>
            <a:r>
              <a:rPr lang="zh-CN" altLang="en-US" sz="1200" dirty="0">
                <a:solidFill>
                  <a:schemeClr val="bg1"/>
                </a:solidFill>
                <a:latin typeface="Helvetica" charset="0"/>
              </a:rPr>
              <a:t>在子线程中调用</a:t>
            </a:r>
            <a:r>
              <a:rPr lang="en-US" altLang="zh-CN" sz="1200" dirty="0" err="1">
                <a:solidFill>
                  <a:schemeClr val="bg1"/>
                </a:solidFill>
                <a:latin typeface="Helvetica" charset="0"/>
              </a:rPr>
              <a:t>runloop</a:t>
            </a:r>
            <a:r>
              <a:rPr lang="zh-CN" altLang="en-US" sz="1200" dirty="0">
                <a:solidFill>
                  <a:schemeClr val="bg1"/>
                </a:solidFill>
                <a:latin typeface="Helvetica" charset="0"/>
              </a:rPr>
              <a:t>相关</a:t>
            </a:r>
            <a:r>
              <a:rPr lang="en-US" altLang="zh-CN" sz="1200" dirty="0">
                <a:solidFill>
                  <a:schemeClr val="bg1"/>
                </a:solidFill>
                <a:latin typeface="Helvetica" charset="0"/>
              </a:rPr>
              <a:t>run</a:t>
            </a:r>
            <a:r>
              <a:rPr lang="zh-CN" altLang="en-US" sz="1200" dirty="0">
                <a:solidFill>
                  <a:schemeClr val="bg1"/>
                </a:solidFill>
                <a:latin typeface="Helvetica" charset="0"/>
              </a:rPr>
              <a:t>方法，通过</a:t>
            </a:r>
            <a:r>
              <a:rPr lang="en-US" altLang="zh-CN" sz="1200" dirty="0" err="1">
                <a:solidFill>
                  <a:schemeClr val="bg1"/>
                </a:solidFill>
                <a:latin typeface="Helvetica" charset="0"/>
              </a:rPr>
              <a:t>runloop</a:t>
            </a:r>
            <a:r>
              <a:rPr lang="zh-CN" altLang="en-US" sz="1200" dirty="0">
                <a:solidFill>
                  <a:schemeClr val="bg1"/>
                </a:solidFill>
                <a:latin typeface="Helvetica" charset="0"/>
              </a:rPr>
              <a:t>的监测不停的去执行</a:t>
            </a:r>
          </a:p>
          <a:p>
            <a:endParaRPr lang="zh-CN" altLang="en-US" sz="1200" dirty="0">
              <a:solidFill>
                <a:schemeClr val="bg1"/>
              </a:solidFill>
              <a:latin typeface="Helvetica" charset="0"/>
            </a:endParaRPr>
          </a:p>
          <a:p>
            <a:r>
              <a:rPr lang="en-US" altLang="zh-CN" sz="1200" dirty="0">
                <a:solidFill>
                  <a:schemeClr val="bg1"/>
                </a:solidFill>
                <a:latin typeface="Helvetica" charset="0"/>
              </a:rPr>
              <a:t>2.perform</a:t>
            </a:r>
            <a:r>
              <a:rPr lang="zh-CN" altLang="en-US" sz="1200" dirty="0">
                <a:solidFill>
                  <a:schemeClr val="bg1"/>
                </a:solidFill>
                <a:latin typeface="Helvetica" charset="0"/>
              </a:rPr>
              <a:t>模块</a:t>
            </a:r>
          </a:p>
          <a:p>
            <a:endParaRPr lang="zh-CN" altLang="en-US" sz="1200" dirty="0">
              <a:solidFill>
                <a:schemeClr val="bg1"/>
              </a:solidFill>
              <a:latin typeface="Helvetica" charset="0"/>
            </a:endParaRPr>
          </a:p>
          <a:p>
            <a:r>
              <a:rPr lang="en-US" altLang="zh-CN" sz="1200" dirty="0" err="1">
                <a:solidFill>
                  <a:schemeClr val="bg1"/>
                </a:solidFill>
                <a:latin typeface="Helvetica" charset="0"/>
              </a:rPr>
              <a:t>waitUntilDone</a:t>
            </a:r>
            <a:r>
              <a:rPr lang="zh-CN" altLang="en-US" sz="1200" dirty="0">
                <a:solidFill>
                  <a:schemeClr val="bg1"/>
                </a:solidFill>
                <a:latin typeface="Helvetica" charset="0"/>
              </a:rPr>
              <a:t>为</a:t>
            </a:r>
            <a:r>
              <a:rPr lang="en-US" altLang="zh-CN" sz="1200" dirty="0">
                <a:solidFill>
                  <a:schemeClr val="bg1"/>
                </a:solidFill>
                <a:latin typeface="Helvetica" charset="0"/>
              </a:rPr>
              <a:t>yes</a:t>
            </a:r>
            <a:r>
              <a:rPr lang="zh-CN" altLang="en-US" sz="1200" dirty="0">
                <a:solidFill>
                  <a:schemeClr val="bg1"/>
                </a:solidFill>
                <a:latin typeface="Helvetica" charset="0"/>
              </a:rPr>
              <a:t>，将方法之行完成后才会执行后面</a:t>
            </a:r>
          </a:p>
          <a:p>
            <a:r>
              <a:rPr lang="en-US" altLang="zh-CN" sz="1200" dirty="0" err="1">
                <a:solidFill>
                  <a:schemeClr val="bg1"/>
                </a:solidFill>
                <a:latin typeface="Helvetica" charset="0"/>
              </a:rPr>
              <a:t>performSelectorOnMainThread</a:t>
            </a:r>
            <a:r>
              <a:rPr lang="en-US" altLang="zh-CN" sz="1200" dirty="0">
                <a:solidFill>
                  <a:schemeClr val="bg1"/>
                </a:solidFill>
                <a:latin typeface="Helvetica" charset="0"/>
              </a:rPr>
              <a:t>,</a:t>
            </a:r>
            <a:r>
              <a:rPr lang="zh-CN" altLang="en-US" sz="1200" dirty="0">
                <a:solidFill>
                  <a:schemeClr val="bg1"/>
                </a:solidFill>
                <a:latin typeface="Helvetica" charset="0"/>
              </a:rPr>
              <a:t>会让主程序在</a:t>
            </a:r>
            <a:r>
              <a:rPr lang="en-US" altLang="zh-CN" sz="1200" dirty="0" err="1">
                <a:solidFill>
                  <a:schemeClr val="bg1"/>
                </a:solidFill>
                <a:latin typeface="Helvetica" charset="0"/>
              </a:rPr>
              <a:t>commmodes</a:t>
            </a:r>
            <a:r>
              <a:rPr lang="zh-CN" altLang="en-US" sz="1200" dirty="0">
                <a:solidFill>
                  <a:schemeClr val="bg1"/>
                </a:solidFill>
                <a:latin typeface="Helvetica" charset="0"/>
              </a:rPr>
              <a:t>中执行</a:t>
            </a:r>
          </a:p>
          <a:p>
            <a:r>
              <a:rPr lang="zh-CN" altLang="en-US" sz="1200" dirty="0">
                <a:solidFill>
                  <a:schemeClr val="bg1"/>
                </a:solidFill>
                <a:latin typeface="Helvetica" charset="0"/>
              </a:rPr>
              <a:t>子线程间调用，通过</a:t>
            </a:r>
            <a:r>
              <a:rPr lang="en-US" altLang="zh-CN" sz="1200" dirty="0">
                <a:solidFill>
                  <a:schemeClr val="bg1"/>
                </a:solidFill>
                <a:latin typeface="Helvetica" charset="0"/>
              </a:rPr>
              <a:t>perform</a:t>
            </a:r>
            <a:r>
              <a:rPr lang="zh-CN" altLang="en-US" sz="1200" dirty="0">
                <a:solidFill>
                  <a:schemeClr val="bg1"/>
                </a:solidFill>
                <a:latin typeface="Helvetica" charset="0"/>
              </a:rPr>
              <a:t>如果另外子线程没有设置</a:t>
            </a:r>
            <a:r>
              <a:rPr lang="en-US" altLang="zh-CN" sz="1200" dirty="0" err="1">
                <a:solidFill>
                  <a:schemeClr val="bg1"/>
                </a:solidFill>
                <a:latin typeface="Helvetica" charset="0"/>
              </a:rPr>
              <a:t>runloop</a:t>
            </a:r>
            <a:r>
              <a:rPr lang="zh-CN" altLang="en-US" sz="1200" dirty="0">
                <a:solidFill>
                  <a:schemeClr val="bg1"/>
                </a:solidFill>
                <a:latin typeface="Helvetica" charset="0"/>
              </a:rPr>
              <a:t>的</a:t>
            </a:r>
            <a:r>
              <a:rPr lang="en-US" altLang="zh-CN" sz="1200" dirty="0">
                <a:solidFill>
                  <a:schemeClr val="bg1"/>
                </a:solidFill>
                <a:latin typeface="Helvetica" charset="0"/>
              </a:rPr>
              <a:t>mode</a:t>
            </a:r>
            <a:r>
              <a:rPr lang="zh-CN" altLang="en-US" sz="1200" dirty="0">
                <a:solidFill>
                  <a:schemeClr val="bg1"/>
                </a:solidFill>
                <a:latin typeface="Helvetica" charset="0"/>
              </a:rPr>
              <a:t>，则线程运行后自行结束，其他线程无法调起</a:t>
            </a:r>
          </a:p>
          <a:p>
            <a:endParaRPr lang="zh-CN" altLang="en-US" sz="1200" dirty="0">
              <a:solidFill>
                <a:schemeClr val="bg1"/>
              </a:solidFill>
              <a:latin typeface="Helvetica" charset="0"/>
            </a:endParaRPr>
          </a:p>
          <a:p>
            <a:r>
              <a:rPr lang="zh-CN" altLang="en-US" sz="1200" dirty="0">
                <a:solidFill>
                  <a:schemeClr val="bg1"/>
                </a:solidFill>
                <a:latin typeface="Helvetica" charset="0"/>
              </a:rPr>
              <a:t>调用</a:t>
            </a:r>
            <a:r>
              <a:rPr lang="en-US" altLang="zh-CN" sz="1200" dirty="0" err="1">
                <a:solidFill>
                  <a:schemeClr val="bg1"/>
                </a:solidFill>
                <a:latin typeface="Helvetica" charset="0"/>
              </a:rPr>
              <a:t>CFRunLoopStop</a:t>
            </a:r>
            <a:r>
              <a:rPr lang="zh-CN" altLang="en-US" sz="1200" dirty="0">
                <a:solidFill>
                  <a:schemeClr val="bg1"/>
                </a:solidFill>
                <a:latin typeface="Helvetica" charset="0"/>
              </a:rPr>
              <a:t>，退出</a:t>
            </a:r>
            <a:r>
              <a:rPr lang="en-US" altLang="zh-CN" sz="1200" dirty="0" err="1">
                <a:solidFill>
                  <a:schemeClr val="bg1"/>
                </a:solidFill>
                <a:latin typeface="Helvetica" charset="0"/>
              </a:rPr>
              <a:t>runloop</a:t>
            </a:r>
            <a:r>
              <a:rPr lang="zh-CN" altLang="en-US" sz="1200" dirty="0">
                <a:solidFill>
                  <a:schemeClr val="bg1"/>
                </a:solidFill>
                <a:latin typeface="Helvetica" charset="0"/>
              </a:rPr>
              <a:t>并将程序控制权交给调用者（如果</a:t>
            </a:r>
            <a:r>
              <a:rPr lang="en-US" altLang="zh-CN" sz="1200" dirty="0" err="1">
                <a:solidFill>
                  <a:schemeClr val="bg1"/>
                </a:solidFill>
                <a:latin typeface="Helvetica" charset="0"/>
              </a:rPr>
              <a:t>runloop</a:t>
            </a:r>
            <a:r>
              <a:rPr lang="zh-CN" altLang="en-US" sz="1200" dirty="0">
                <a:solidFill>
                  <a:schemeClr val="bg1"/>
                </a:solidFill>
                <a:latin typeface="Helvetica" charset="0"/>
              </a:rPr>
              <a:t>有嵌套，则只退出最内层</a:t>
            </a:r>
            <a:r>
              <a:rPr lang="en-US" altLang="zh-CN" sz="1200" dirty="0" err="1">
                <a:solidFill>
                  <a:schemeClr val="bg1"/>
                </a:solidFill>
                <a:latin typeface="Helvetica" charset="0"/>
              </a:rPr>
              <a:t>runloop</a:t>
            </a:r>
            <a:r>
              <a:rPr lang="zh-CN" altLang="en-US" sz="1200" dirty="0">
                <a:solidFill>
                  <a:schemeClr val="bg1"/>
                </a:solidFill>
                <a:latin typeface="Helvetica" charset="0"/>
              </a:rPr>
              <a:t>），一些情况下，</a:t>
            </a:r>
            <a:r>
              <a:rPr lang="en-US" altLang="zh-CN" sz="1200" dirty="0" err="1">
                <a:solidFill>
                  <a:schemeClr val="bg1"/>
                </a:solidFill>
                <a:latin typeface="Helvetica" charset="0"/>
              </a:rPr>
              <a:t>CFRunLoopStop</a:t>
            </a:r>
            <a:r>
              <a:rPr lang="zh-CN" altLang="en-US" sz="1200" dirty="0">
                <a:solidFill>
                  <a:schemeClr val="bg1"/>
                </a:solidFill>
                <a:latin typeface="Helvetica" charset="0"/>
              </a:rPr>
              <a:t>并不能真正的退出</a:t>
            </a:r>
            <a:r>
              <a:rPr lang="en-US" altLang="zh-CN" sz="1200" dirty="0" err="1">
                <a:solidFill>
                  <a:schemeClr val="bg1"/>
                </a:solidFill>
                <a:latin typeface="Helvetica" charset="0"/>
              </a:rPr>
              <a:t>runloop</a:t>
            </a:r>
            <a:endParaRPr lang="en-US" altLang="zh-CN" sz="1200" dirty="0">
              <a:solidFill>
                <a:schemeClr val="bg1"/>
              </a:solidFill>
              <a:latin typeface="Helvetica" charset="0"/>
            </a:endParaRPr>
          </a:p>
          <a:p>
            <a:r>
              <a:rPr lang="zh-CN" altLang="en-US" sz="1200" dirty="0">
                <a:solidFill>
                  <a:schemeClr val="bg1"/>
                </a:solidFill>
                <a:latin typeface="Helvetica" charset="0"/>
              </a:rPr>
              <a:t>当执行</a:t>
            </a:r>
            <a:r>
              <a:rPr lang="en-US" altLang="zh-CN" sz="1200" dirty="0" err="1">
                <a:solidFill>
                  <a:schemeClr val="bg1"/>
                </a:solidFill>
                <a:latin typeface="Helvetica" charset="0"/>
              </a:rPr>
              <a:t>NSRunLoop</a:t>
            </a:r>
            <a:r>
              <a:rPr lang="zh-CN" altLang="en-US" sz="1200" dirty="0">
                <a:solidFill>
                  <a:schemeClr val="bg1"/>
                </a:solidFill>
                <a:latin typeface="Helvetica" charset="0"/>
              </a:rPr>
              <a:t>的</a:t>
            </a:r>
            <a:r>
              <a:rPr lang="en-US" altLang="zh-CN" sz="1200" dirty="0">
                <a:solidFill>
                  <a:schemeClr val="bg1"/>
                </a:solidFill>
                <a:latin typeface="Helvetica" charset="0"/>
              </a:rPr>
              <a:t>run</a:t>
            </a:r>
            <a:r>
              <a:rPr lang="zh-CN" altLang="en-US" sz="1200" dirty="0">
                <a:solidFill>
                  <a:schemeClr val="bg1"/>
                </a:solidFill>
                <a:latin typeface="Helvetica" charset="0"/>
              </a:rPr>
              <a:t>方法，一旦成功</a:t>
            </a:r>
            <a:r>
              <a:rPr lang="en-US" altLang="zh-CN" sz="1200" dirty="0">
                <a:solidFill>
                  <a:schemeClr val="bg1"/>
                </a:solidFill>
                <a:latin typeface="Helvetica" charset="0"/>
              </a:rPr>
              <a:t>(</a:t>
            </a:r>
            <a:r>
              <a:rPr lang="zh-CN" altLang="en-US" sz="1200" dirty="0">
                <a:solidFill>
                  <a:schemeClr val="bg1"/>
                </a:solidFill>
                <a:latin typeface="Helvetica" charset="0"/>
              </a:rPr>
              <a:t>默认模式下有事件源</a:t>
            </a:r>
            <a:r>
              <a:rPr lang="en-US" altLang="zh-CN" sz="1200" dirty="0">
                <a:solidFill>
                  <a:schemeClr val="bg1"/>
                </a:solidFill>
                <a:latin typeface="Helvetica" charset="0"/>
              </a:rPr>
              <a:t>)</a:t>
            </a:r>
            <a:r>
              <a:rPr lang="zh-CN" altLang="en-US" sz="1200" dirty="0">
                <a:solidFill>
                  <a:schemeClr val="bg1"/>
                </a:solidFill>
                <a:latin typeface="Helvetica" charset="0"/>
              </a:rPr>
              <a:t>，那么</a:t>
            </a:r>
            <a:r>
              <a:rPr lang="en-US" altLang="zh-CN" sz="1200" dirty="0">
                <a:solidFill>
                  <a:schemeClr val="bg1"/>
                </a:solidFill>
                <a:latin typeface="Helvetica" charset="0"/>
              </a:rPr>
              <a:t>run</a:t>
            </a:r>
            <a:r>
              <a:rPr lang="zh-CN" altLang="en-US" sz="1200" dirty="0">
                <a:solidFill>
                  <a:schemeClr val="bg1"/>
                </a:solidFill>
                <a:latin typeface="Helvetica" charset="0"/>
              </a:rPr>
              <a:t>会不停的调用</a:t>
            </a:r>
            <a:r>
              <a:rPr lang="en-US" altLang="zh-CN" sz="1200" dirty="0" err="1">
                <a:solidFill>
                  <a:schemeClr val="bg1"/>
                </a:solidFill>
                <a:latin typeface="Helvetica" charset="0"/>
              </a:rPr>
              <a:t>runMode:beforeDate</a:t>
            </a:r>
            <a:r>
              <a:rPr lang="en-US" altLang="zh-CN" sz="1200" dirty="0">
                <a:solidFill>
                  <a:schemeClr val="bg1"/>
                </a:solidFill>
                <a:latin typeface="Helvetica" charset="0"/>
              </a:rPr>
              <a:t>:</a:t>
            </a:r>
            <a:r>
              <a:rPr lang="zh-CN" altLang="en-US" sz="1200" dirty="0">
                <a:solidFill>
                  <a:schemeClr val="bg1"/>
                </a:solidFill>
                <a:latin typeface="Helvetica" charset="0"/>
              </a:rPr>
              <a:t>来运行</a:t>
            </a:r>
            <a:r>
              <a:rPr lang="en-US" altLang="zh-CN" sz="1200" dirty="0" err="1">
                <a:solidFill>
                  <a:schemeClr val="bg1"/>
                </a:solidFill>
                <a:latin typeface="Helvetica" charset="0"/>
              </a:rPr>
              <a:t>runloop</a:t>
            </a:r>
            <a:r>
              <a:rPr lang="zh-CN" altLang="en-US" sz="1200" dirty="0">
                <a:solidFill>
                  <a:schemeClr val="bg1"/>
                </a:solidFill>
                <a:latin typeface="Helvetica" charset="0"/>
              </a:rPr>
              <a:t>，那么即便</a:t>
            </a:r>
            <a:r>
              <a:rPr lang="en-US" altLang="zh-CN" sz="1200" dirty="0" err="1">
                <a:solidFill>
                  <a:schemeClr val="bg1"/>
                </a:solidFill>
                <a:latin typeface="Helvetica" charset="0"/>
              </a:rPr>
              <a:t>CFRunLoopStop</a:t>
            </a:r>
            <a:r>
              <a:rPr lang="zh-CN" altLang="en-US" sz="1200" dirty="0">
                <a:solidFill>
                  <a:schemeClr val="bg1"/>
                </a:solidFill>
                <a:latin typeface="Helvetica" charset="0"/>
              </a:rPr>
              <a:t>退出了一个</a:t>
            </a:r>
            <a:r>
              <a:rPr lang="en-US" altLang="zh-CN" sz="1200" dirty="0" err="1">
                <a:solidFill>
                  <a:schemeClr val="bg1"/>
                </a:solidFill>
                <a:latin typeface="Helvetica" charset="0"/>
              </a:rPr>
              <a:t>runloop</a:t>
            </a:r>
            <a:r>
              <a:rPr lang="zh-CN" altLang="en-US" sz="1200" dirty="0">
                <a:solidFill>
                  <a:schemeClr val="bg1"/>
                </a:solidFill>
                <a:latin typeface="Helvetica" charset="0"/>
              </a:rPr>
              <a:t>，很快会有另一个</a:t>
            </a:r>
            <a:r>
              <a:rPr lang="en-US" altLang="zh-CN" sz="1200" dirty="0" err="1">
                <a:solidFill>
                  <a:schemeClr val="bg1"/>
                </a:solidFill>
                <a:latin typeface="Helvetica" charset="0"/>
              </a:rPr>
              <a:t>runloop</a:t>
            </a:r>
            <a:r>
              <a:rPr lang="zh-CN" altLang="en-US" sz="1200" dirty="0">
                <a:solidFill>
                  <a:schemeClr val="bg1"/>
                </a:solidFill>
                <a:latin typeface="Helvetica" charset="0"/>
              </a:rPr>
              <a:t>执行。即：如果你想退出一个</a:t>
            </a:r>
            <a:r>
              <a:rPr lang="en-US" altLang="zh-CN" sz="1200" dirty="0" err="1">
                <a:solidFill>
                  <a:schemeClr val="bg1"/>
                </a:solidFill>
                <a:latin typeface="Helvetica" charset="0"/>
              </a:rPr>
              <a:t>runloop</a:t>
            </a:r>
            <a:r>
              <a:rPr lang="zh-CN" altLang="en-US" sz="1200" dirty="0">
                <a:solidFill>
                  <a:schemeClr val="bg1"/>
                </a:solidFill>
                <a:latin typeface="Helvetica" charset="0"/>
              </a:rPr>
              <a:t>，那么你就不该调用</a:t>
            </a:r>
            <a:r>
              <a:rPr lang="en-US" altLang="zh-CN" sz="1200" dirty="0">
                <a:solidFill>
                  <a:schemeClr val="bg1"/>
                </a:solidFill>
                <a:latin typeface="Helvetica" charset="0"/>
              </a:rPr>
              <a:t>run</a:t>
            </a:r>
            <a:r>
              <a:rPr lang="zh-CN" altLang="en-US" sz="1200" dirty="0">
                <a:solidFill>
                  <a:schemeClr val="bg1"/>
                </a:solidFill>
                <a:latin typeface="Helvetica" charset="0"/>
              </a:rPr>
              <a:t>方法来开启</a:t>
            </a:r>
            <a:r>
              <a:rPr lang="en-US" altLang="zh-CN" sz="1200" dirty="0" err="1">
                <a:solidFill>
                  <a:schemeClr val="bg1"/>
                </a:solidFill>
                <a:latin typeface="Helvetica" charset="0"/>
              </a:rPr>
              <a:t>runloop</a:t>
            </a:r>
            <a:endParaRPr lang="en-US" altLang="zh-CN" sz="1200" dirty="0">
              <a:solidFill>
                <a:schemeClr val="bg1"/>
              </a:solidFill>
              <a:latin typeface="Helvetica" charset="0"/>
            </a:endParaRPr>
          </a:p>
          <a:p>
            <a:endParaRPr lang="en-US" altLang="zh-CN" sz="1200" dirty="0">
              <a:solidFill>
                <a:schemeClr val="bg1"/>
              </a:solidFill>
              <a:latin typeface="Helvetica" charset="0"/>
            </a:endParaRPr>
          </a:p>
          <a:p>
            <a:r>
              <a:rPr lang="en-US" altLang="zh-CN" sz="1200" dirty="0">
                <a:solidFill>
                  <a:schemeClr val="bg1"/>
                </a:solidFill>
                <a:latin typeface="Helvetica" charset="0"/>
              </a:rPr>
              <a:t>3.</a:t>
            </a:r>
            <a:r>
              <a:rPr lang="zh-CN" altLang="en-US" sz="1200" dirty="0">
                <a:solidFill>
                  <a:schemeClr val="bg1"/>
                </a:solidFill>
                <a:latin typeface="Helvetica" charset="0"/>
              </a:rPr>
              <a:t>使用</a:t>
            </a:r>
            <a:r>
              <a:rPr lang="en-US" altLang="zh-CN" sz="1200" dirty="0">
                <a:solidFill>
                  <a:schemeClr val="bg1"/>
                </a:solidFill>
                <a:latin typeface="Helvetica" charset="0"/>
              </a:rPr>
              <a:t>port</a:t>
            </a:r>
            <a:r>
              <a:rPr lang="zh-CN" altLang="en-US" sz="1200" dirty="0">
                <a:solidFill>
                  <a:schemeClr val="bg1"/>
                </a:solidFill>
                <a:latin typeface="Helvetica" charset="0"/>
              </a:rPr>
              <a:t>方式实现线程间通信，也可进程间通信（越狱）</a:t>
            </a:r>
          </a:p>
          <a:p>
            <a:endParaRPr lang="zh-CN" altLang="en-US" sz="1200" dirty="0">
              <a:solidFill>
                <a:schemeClr val="bg1"/>
              </a:solidFill>
              <a:latin typeface="Helvetica" charset="0"/>
            </a:endParaRPr>
          </a:p>
          <a:p>
            <a:r>
              <a:rPr lang="zh-CN" altLang="en-US" sz="1200" dirty="0">
                <a:solidFill>
                  <a:schemeClr val="bg1"/>
                </a:solidFill>
                <a:latin typeface="Helvetica" charset="0"/>
              </a:rPr>
              <a:t>通过对线程注册</a:t>
            </a:r>
            <a:r>
              <a:rPr lang="en-US" altLang="zh-CN" sz="1200" dirty="0" err="1">
                <a:solidFill>
                  <a:schemeClr val="bg1"/>
                </a:solidFill>
                <a:latin typeface="Helvetica" charset="0"/>
              </a:rPr>
              <a:t>Nsmatchport</a:t>
            </a:r>
            <a:r>
              <a:rPr lang="zh-CN" altLang="en-US" sz="1200" dirty="0">
                <a:solidFill>
                  <a:schemeClr val="bg1"/>
                </a:solidFill>
                <a:latin typeface="Helvetica" charset="0"/>
              </a:rPr>
              <a:t>，彼此持有该对象后，就可以使用消息发送的方式，相互传递消息</a:t>
            </a:r>
          </a:p>
          <a:p>
            <a:endParaRPr lang="zh-CN" altLang="en-US" sz="1200" dirty="0">
              <a:solidFill>
                <a:schemeClr val="bg1"/>
              </a:solidFill>
              <a:latin typeface="Helvetica" charset="0"/>
            </a:endParaRPr>
          </a:p>
          <a:p>
            <a:r>
              <a:rPr lang="en-US" altLang="zh-CN" sz="1200" dirty="0">
                <a:solidFill>
                  <a:schemeClr val="bg1"/>
                </a:solidFill>
                <a:latin typeface="Helvetica" charset="0"/>
              </a:rPr>
              <a:t>4.CFRunLoopObserverRef</a:t>
            </a:r>
          </a:p>
          <a:p>
            <a:r>
              <a:rPr lang="en-US" altLang="zh-CN" sz="1200" dirty="0" err="1">
                <a:solidFill>
                  <a:schemeClr val="bg1"/>
                </a:solidFill>
                <a:latin typeface="Helvetica" charset="0"/>
              </a:rPr>
              <a:t>runloop</a:t>
            </a:r>
            <a:r>
              <a:rPr lang="en-US" altLang="zh-CN" sz="1200" dirty="0">
                <a:solidFill>
                  <a:schemeClr val="bg1"/>
                </a:solidFill>
                <a:latin typeface="Helvetica" charset="0"/>
              </a:rPr>
              <a:t> mode</a:t>
            </a:r>
            <a:r>
              <a:rPr lang="zh-CN" altLang="en-US" sz="1200" dirty="0">
                <a:solidFill>
                  <a:schemeClr val="bg1"/>
                </a:solidFill>
                <a:latin typeface="Helvetica" charset="0"/>
              </a:rPr>
              <a:t>的变化，会对应的改变观察者的活动状态，通过对状态的变化监听，实现 一些特殊功能</a:t>
            </a:r>
            <a:endParaRPr lang="zh-CN" altLang="en-US" sz="1200" dirty="0">
              <a:solidFill>
                <a:schemeClr val="bg1"/>
              </a:solidFill>
            </a:endParaRPr>
          </a:p>
        </p:txBody>
      </p:sp>
    </p:spTree>
    <p:extLst>
      <p:ext uri="{BB962C8B-B14F-4D97-AF65-F5344CB8AC3E}">
        <p14:creationId xmlns:p14="http://schemas.microsoft.com/office/powerpoint/2010/main" val="13305733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sp>
        <p:nvSpPr>
          <p:cNvPr id="4" name="矩形 3"/>
          <p:cNvSpPr/>
          <p:nvPr/>
        </p:nvSpPr>
        <p:spPr>
          <a:xfrm>
            <a:off x="3185573" y="3002836"/>
            <a:ext cx="184731" cy="307777"/>
          </a:xfrm>
          <a:prstGeom prst="rect">
            <a:avLst/>
          </a:prstGeom>
        </p:spPr>
        <p:txBody>
          <a:bodyPr wrap="none">
            <a:spAutoFit/>
          </a:bodyPr>
          <a:lstStyle/>
          <a:p>
            <a:endParaRPr lang="zh-CN" altLang="en-US" sz="1400" dirty="0">
              <a:solidFill>
                <a:schemeClr val="bg1"/>
              </a:solidFill>
            </a:endParaRPr>
          </a:p>
        </p:txBody>
      </p:sp>
      <p:graphicFrame>
        <p:nvGraphicFramePr>
          <p:cNvPr id="5" name="表格 4"/>
          <p:cNvGraphicFramePr>
            <a:graphicFrameLocks noGrp="1"/>
          </p:cNvGraphicFramePr>
          <p:nvPr>
            <p:extLst>
              <p:ext uri="{D42A27DB-BD31-4B8C-83A1-F6EECF244321}">
                <p14:modId xmlns:p14="http://schemas.microsoft.com/office/powerpoint/2010/main" val="2016764524"/>
              </p:ext>
            </p:extLst>
          </p:nvPr>
        </p:nvGraphicFramePr>
        <p:xfrm>
          <a:off x="755734" y="870624"/>
          <a:ext cx="7272506" cy="3521205"/>
        </p:xfrm>
        <a:graphic>
          <a:graphicData uri="http://schemas.openxmlformats.org/drawingml/2006/table">
            <a:tbl>
              <a:tblPr firstRow="1" bandRow="1">
                <a:tableStyleId>{2D5ABB26-0587-4C30-8999-92F81FD0307C}</a:tableStyleId>
              </a:tblPr>
              <a:tblGrid>
                <a:gridCol w="3636253"/>
                <a:gridCol w="3636253"/>
              </a:tblGrid>
              <a:tr h="1173735">
                <a:tc>
                  <a:txBody>
                    <a:bodyPr/>
                    <a:lstStyle/>
                    <a:p>
                      <a:r>
                        <a:rPr lang="zh-CN" altLang="en-US" sz="2400" dirty="0" smtClean="0">
                          <a:solidFill>
                            <a:srgbClr val="FFFFFF"/>
                          </a:solidFill>
                          <a:ea typeface="+mn-ea"/>
                        </a:rPr>
                        <a:t>      </a:t>
                      </a:r>
                    </a:p>
                    <a:p>
                      <a:r>
                        <a:rPr lang="en-US" altLang="zh-CN" sz="2400" dirty="0" err="1" smtClean="0">
                          <a:solidFill>
                            <a:srgbClr val="FFFFFF"/>
                          </a:solidFill>
                          <a:ea typeface="+mn-ea"/>
                        </a:rPr>
                        <a:t>NSRunLoop</a:t>
                      </a:r>
                      <a:r>
                        <a:rPr lang="en-US" altLang="zh-CN" sz="2400" dirty="0" smtClean="0">
                          <a:solidFill>
                            <a:srgbClr val="FFFFFF"/>
                          </a:solidFill>
                          <a:ea typeface="+mn-ea"/>
                        </a:rPr>
                        <a:t> </a:t>
                      </a:r>
                      <a:endParaRPr lang="zh-CN" altLang="en-US" sz="2400" dirty="0"/>
                    </a:p>
                  </a:txBody>
                  <a:tcPr>
                    <a:solidFill>
                      <a:schemeClr val="accent1"/>
                    </a:solidFill>
                  </a:tcPr>
                </a:tc>
                <a:tc>
                  <a:txBody>
                    <a:bodyPr/>
                    <a:lstStyle/>
                    <a:p>
                      <a:r>
                        <a:rPr lang="zh-CN" altLang="en-US" sz="2400" dirty="0" smtClean="0">
                          <a:solidFill>
                            <a:schemeClr val="bg1"/>
                          </a:solidFill>
                        </a:rPr>
                        <a:t>                     </a:t>
                      </a:r>
                      <a:r>
                        <a:rPr lang="en-US" altLang="zh-CN" sz="2400" dirty="0" err="1" smtClean="0">
                          <a:solidFill>
                            <a:schemeClr val="bg1"/>
                          </a:solidFill>
                        </a:rPr>
                        <a:t>CFRunLoopRef</a:t>
                      </a:r>
                      <a:r>
                        <a:rPr lang="en-US" altLang="zh-CN" sz="2400" dirty="0" smtClean="0">
                          <a:solidFill>
                            <a:schemeClr val="bg1"/>
                          </a:solidFill>
                        </a:rPr>
                        <a:t> </a:t>
                      </a:r>
                      <a:endParaRPr lang="zh-CN" altLang="en-US" sz="2400" dirty="0"/>
                    </a:p>
                  </a:txBody>
                  <a:tcPr>
                    <a:solidFill>
                      <a:schemeClr val="accent1"/>
                    </a:solidFill>
                  </a:tcPr>
                </a:tc>
              </a:tr>
              <a:tr h="1173735">
                <a:tc>
                  <a:txBody>
                    <a:bodyPr/>
                    <a:lstStyle/>
                    <a:p>
                      <a:r>
                        <a:rPr lang="zh-CN" altLang="en-US" sz="2400" kern="1200" dirty="0" smtClean="0">
                          <a:solidFill>
                            <a:schemeClr val="bg1"/>
                          </a:solidFill>
                          <a:latin typeface="+mn-lt"/>
                          <a:ea typeface="+mn-ea"/>
                          <a:cs typeface="+mn-cs"/>
                        </a:rPr>
                        <a:t>       </a:t>
                      </a:r>
                    </a:p>
                    <a:p>
                      <a:r>
                        <a:rPr lang="en-US" altLang="zh-CN" sz="2400" kern="1200" dirty="0" err="1" smtClean="0">
                          <a:solidFill>
                            <a:schemeClr val="bg1"/>
                          </a:solidFill>
                          <a:latin typeface="+mn-lt"/>
                          <a:ea typeface="+mn-ea"/>
                          <a:cs typeface="+mn-cs"/>
                        </a:rPr>
                        <a:t>currentRunLoop</a:t>
                      </a:r>
                      <a:endParaRPr lang="zh-CN" altLang="en-US" sz="2400" dirty="0">
                        <a:solidFill>
                          <a:schemeClr val="bg1"/>
                        </a:solidFill>
                      </a:endParaRPr>
                    </a:p>
                  </a:txBody>
                  <a:tcPr>
                    <a:solidFill>
                      <a:schemeClr val="accent1"/>
                    </a:solidFill>
                  </a:tcPr>
                </a:tc>
                <a:tc>
                  <a:txBody>
                    <a:bodyPr/>
                    <a:lstStyle/>
                    <a:p>
                      <a:r>
                        <a:rPr lang="zh-CN" altLang="en-US" sz="2400" dirty="0" smtClean="0">
                          <a:solidFill>
                            <a:schemeClr val="bg1"/>
                          </a:solidFill>
                        </a:rPr>
                        <a:t>             </a:t>
                      </a:r>
                      <a:r>
                        <a:rPr lang="en-US" altLang="zh-CN" sz="2400" dirty="0" err="1" smtClean="0">
                          <a:solidFill>
                            <a:schemeClr val="bg1"/>
                          </a:solidFill>
                        </a:rPr>
                        <a:t>CFRunLoopGetMain</a:t>
                      </a:r>
                      <a:r>
                        <a:rPr lang="zh-CN" altLang="en-US" sz="2400" dirty="0" smtClean="0">
                          <a:solidFill>
                            <a:schemeClr val="bg1"/>
                          </a:solidFill>
                        </a:rPr>
                        <a:t> </a:t>
                      </a:r>
                      <a:endParaRPr lang="zh-CN" altLang="en-US" sz="2400" dirty="0"/>
                    </a:p>
                  </a:txBody>
                  <a:tcPr>
                    <a:solidFill>
                      <a:schemeClr val="accent1"/>
                    </a:solidFill>
                  </a:tcPr>
                </a:tc>
              </a:tr>
              <a:tr h="1173735">
                <a:tc>
                  <a:txBody>
                    <a:bodyPr/>
                    <a:lstStyle/>
                    <a:p>
                      <a:r>
                        <a:rPr lang="zh-CN" altLang="en-US" sz="2400" kern="1200" dirty="0" smtClean="0">
                          <a:solidFill>
                            <a:schemeClr val="bg1"/>
                          </a:solidFill>
                          <a:latin typeface="+mn-lt"/>
                          <a:ea typeface="+mn-ea"/>
                          <a:cs typeface="+mn-cs"/>
                        </a:rPr>
                        <a:t>   </a:t>
                      </a:r>
                    </a:p>
                    <a:p>
                      <a:r>
                        <a:rPr lang="en-US" altLang="zh-CN" sz="2400" kern="1200" dirty="0" err="1" smtClean="0">
                          <a:solidFill>
                            <a:schemeClr val="bg1"/>
                          </a:solidFill>
                          <a:latin typeface="+mn-lt"/>
                          <a:ea typeface="+mn-ea"/>
                          <a:cs typeface="+mn-cs"/>
                        </a:rPr>
                        <a:t>mainRunLoop</a:t>
                      </a:r>
                      <a:endParaRPr lang="zh-CN" altLang="en-US" sz="2400" dirty="0">
                        <a:solidFill>
                          <a:schemeClr val="bg1"/>
                        </a:solidFill>
                      </a:endParaRPr>
                    </a:p>
                  </a:txBody>
                  <a:tcPr>
                    <a:solidFill>
                      <a:schemeClr val="accent1"/>
                    </a:solidFill>
                  </a:tcPr>
                </a:tc>
                <a:tc>
                  <a:txBody>
                    <a:bodyPr/>
                    <a:lstStyle/>
                    <a:p>
                      <a:r>
                        <a:rPr lang="zh-CN" altLang="en-US" sz="2400" dirty="0" smtClean="0">
                          <a:solidFill>
                            <a:schemeClr val="bg1"/>
                          </a:solidFill>
                        </a:rPr>
                        <a:t>     </a:t>
                      </a:r>
                      <a:r>
                        <a:rPr lang="en-US" altLang="zh-CN" sz="2400" dirty="0" err="1" smtClean="0">
                          <a:solidFill>
                            <a:schemeClr val="bg1"/>
                          </a:solidFill>
                        </a:rPr>
                        <a:t>CFRunLoopGetCurrent</a:t>
                      </a:r>
                      <a:endParaRPr lang="zh-CN" altLang="en-US" sz="2400" dirty="0"/>
                    </a:p>
                  </a:txBody>
                  <a:tcPr>
                    <a:solidFill>
                      <a:schemeClr val="accent1"/>
                    </a:solidFill>
                  </a:tcPr>
                </a:tc>
              </a:tr>
            </a:tbl>
          </a:graphicData>
        </a:graphic>
      </p:graphicFrame>
    </p:spTree>
    <p:extLst>
      <p:ext uri="{BB962C8B-B14F-4D97-AF65-F5344CB8AC3E}">
        <p14:creationId xmlns:p14="http://schemas.microsoft.com/office/powerpoint/2010/main" val="110066131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graphicFrame>
        <p:nvGraphicFramePr>
          <p:cNvPr id="2" name="图表 1"/>
          <p:cNvGraphicFramePr/>
          <p:nvPr>
            <p:extLst>
              <p:ext uri="{D42A27DB-BD31-4B8C-83A1-F6EECF244321}">
                <p14:modId xmlns:p14="http://schemas.microsoft.com/office/powerpoint/2010/main" val="550245196"/>
              </p:ext>
            </p:extLst>
          </p:nvPr>
        </p:nvGraphicFramePr>
        <p:xfrm>
          <a:off x="1524000" y="847725"/>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表格 2"/>
          <p:cNvGraphicFramePr>
            <a:graphicFrameLocks noGrp="1"/>
          </p:cNvGraphicFramePr>
          <p:nvPr>
            <p:extLst>
              <p:ext uri="{D42A27DB-BD31-4B8C-83A1-F6EECF244321}">
                <p14:modId xmlns:p14="http://schemas.microsoft.com/office/powerpoint/2010/main" val="1369678468"/>
              </p:ext>
            </p:extLst>
          </p:nvPr>
        </p:nvGraphicFramePr>
        <p:xfrm>
          <a:off x="1524000" y="2735715"/>
          <a:ext cx="6096000" cy="2194560"/>
        </p:xfrm>
        <a:graphic>
          <a:graphicData uri="http://schemas.openxmlformats.org/drawingml/2006/table">
            <a:tbl>
              <a:tblPr firstRow="1" bandRow="1">
                <a:tableStyleId>{5C22544A-7EE6-4342-B048-85BDC9FD1C3A}</a:tableStyleId>
              </a:tblPr>
              <a:tblGrid>
                <a:gridCol w="3048000"/>
                <a:gridCol w="3048000"/>
              </a:tblGrid>
              <a:tr h="567039">
                <a:tc>
                  <a:txBody>
                    <a:bodyPr/>
                    <a:lstStyle/>
                    <a:p>
                      <a:endParaRPr lang="en-US" altLang="zh-CN" dirty="0" smtClean="0"/>
                    </a:p>
                    <a:p>
                      <a:r>
                        <a:rPr lang="en-US" altLang="zh-CN" dirty="0" smtClean="0">
                          <a:solidFill>
                            <a:schemeClr val="tx1"/>
                          </a:solidFill>
                        </a:rPr>
                        <a:t>           &lt;set&gt;Source </a:t>
                      </a:r>
                      <a:endParaRPr lang="zh-CN" altLang="en-US" dirty="0">
                        <a:solidFill>
                          <a:schemeClr val="tx1"/>
                        </a:solidFill>
                      </a:endParaRPr>
                    </a:p>
                  </a:txBody>
                  <a:tcPr>
                    <a:solidFill>
                      <a:srgbClr val="FFFF00"/>
                    </a:solidFill>
                  </a:tcPr>
                </a:tc>
                <a:tc>
                  <a:txBody>
                    <a:bodyPr/>
                    <a:lstStyle/>
                    <a:p>
                      <a:endParaRPr lang="en-US" altLang="zh-CN" dirty="0" smtClean="0"/>
                    </a:p>
                    <a:p>
                      <a:r>
                        <a:rPr lang="en-US" altLang="zh-CN" dirty="0" smtClean="0"/>
                        <a:t>            </a:t>
                      </a:r>
                      <a:r>
                        <a:rPr lang="en-US" altLang="zh-CN" dirty="0" smtClean="0">
                          <a:solidFill>
                            <a:schemeClr val="tx1"/>
                          </a:solidFill>
                        </a:rPr>
                        <a:t>&lt;set&gt;Source</a:t>
                      </a:r>
                      <a:endParaRPr lang="zh-CN" altLang="en-US" dirty="0">
                        <a:solidFill>
                          <a:schemeClr val="tx1"/>
                        </a:solidFill>
                      </a:endParaRPr>
                    </a:p>
                  </a:txBody>
                  <a:tcPr>
                    <a:solidFill>
                      <a:srgbClr val="FFFF00"/>
                    </a:solidFill>
                  </a:tcPr>
                </a:tc>
              </a:tr>
              <a:tr h="567039">
                <a:tc>
                  <a:txBody>
                    <a:bodyPr/>
                    <a:lstStyle/>
                    <a:p>
                      <a:endParaRPr lang="en-US" altLang="zh-CN" dirty="0" smtClean="0">
                        <a:solidFill>
                          <a:schemeClr val="bg1"/>
                        </a:solidFill>
                      </a:endParaRPr>
                    </a:p>
                    <a:p>
                      <a:r>
                        <a:rPr lang="en-US" altLang="zh-CN" dirty="0" smtClean="0">
                          <a:solidFill>
                            <a:schemeClr val="tx1"/>
                          </a:solidFill>
                        </a:rPr>
                        <a:t>          &lt;Array&gt;Observer</a:t>
                      </a:r>
                      <a:endParaRPr lang="zh-CN" altLang="en-US" dirty="0">
                        <a:solidFill>
                          <a:schemeClr val="tx1"/>
                        </a:solidFill>
                      </a:endParaRPr>
                    </a:p>
                  </a:txBody>
                  <a:tcPr/>
                </a:tc>
                <a:tc>
                  <a:txBody>
                    <a:bodyPr/>
                    <a:lstStyle/>
                    <a:p>
                      <a:endParaRPr lang="en-US" altLang="zh-CN" dirty="0" smtClean="0"/>
                    </a:p>
                    <a:p>
                      <a:r>
                        <a:rPr lang="en-US" altLang="zh-CN" dirty="0" smtClean="0">
                          <a:solidFill>
                            <a:schemeClr val="tx1"/>
                          </a:solidFill>
                        </a:rPr>
                        <a:t>          &lt;Array&gt;Observer</a:t>
                      </a:r>
                      <a:endParaRPr lang="zh-CN" altLang="en-US" dirty="0"/>
                    </a:p>
                  </a:txBody>
                  <a:tcPr/>
                </a:tc>
              </a:tr>
              <a:tr h="810056">
                <a:tc>
                  <a:txBody>
                    <a:bodyPr/>
                    <a:lstStyle/>
                    <a:p>
                      <a:endParaRPr lang="en-US" altLang="zh-CN" dirty="0" smtClean="0"/>
                    </a:p>
                    <a:p>
                      <a:r>
                        <a:rPr lang="en-US" altLang="zh-CN" dirty="0" smtClean="0"/>
                        <a:t>           &lt;Array&gt;Timer</a:t>
                      </a:r>
                      <a:endParaRPr lang="zh-CN"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          &lt;Array&gt;Timer</a:t>
                      </a:r>
                      <a:endParaRPr lang="zh-CN" altLang="en-US" dirty="0" smtClean="0"/>
                    </a:p>
                    <a:p>
                      <a:endParaRPr lang="zh-CN" altLang="en-US" dirty="0"/>
                    </a:p>
                  </a:txBody>
                  <a:tcPr/>
                </a:tc>
              </a:tr>
            </a:tbl>
          </a:graphicData>
        </a:graphic>
      </p:graphicFrame>
    </p:spTree>
    <p:extLst>
      <p:ext uri="{BB962C8B-B14F-4D97-AF65-F5344CB8AC3E}">
        <p14:creationId xmlns:p14="http://schemas.microsoft.com/office/powerpoint/2010/main" val="8022050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pic>
        <p:nvPicPr>
          <p:cNvPr id="2" name="图片 1"/>
          <p:cNvPicPr>
            <a:picLocks noChangeAspect="1"/>
          </p:cNvPicPr>
          <p:nvPr/>
        </p:nvPicPr>
        <p:blipFill>
          <a:blip r:embed="rId3"/>
          <a:stretch>
            <a:fillRect/>
          </a:stretch>
        </p:blipFill>
        <p:spPr>
          <a:xfrm>
            <a:off x="1479550" y="1089025"/>
            <a:ext cx="6184900" cy="3581400"/>
          </a:xfrm>
          <a:prstGeom prst="rect">
            <a:avLst/>
          </a:prstGeom>
        </p:spPr>
      </p:pic>
    </p:spTree>
    <p:extLst>
      <p:ext uri="{BB962C8B-B14F-4D97-AF65-F5344CB8AC3E}">
        <p14:creationId xmlns:p14="http://schemas.microsoft.com/office/powerpoint/2010/main" val="12373791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sp>
        <p:nvSpPr>
          <p:cNvPr id="4" name="矩形 3"/>
          <p:cNvSpPr/>
          <p:nvPr/>
        </p:nvSpPr>
        <p:spPr>
          <a:xfrm>
            <a:off x="467715" y="935590"/>
            <a:ext cx="7992555" cy="4247317"/>
          </a:xfrm>
          <a:prstGeom prst="rect">
            <a:avLst/>
          </a:prstGeom>
        </p:spPr>
        <p:txBody>
          <a:bodyPr wrap="square">
            <a:spAutoFit/>
          </a:bodyPr>
          <a:lstStyle/>
          <a:p>
            <a:r>
              <a:rPr lang="zh-CN" altLang="en-US" dirty="0">
                <a:solidFill>
                  <a:schemeClr val="bg1"/>
                </a:solidFill>
              </a:rPr>
              <a:t>name</a:t>
            </a:r>
            <a:r>
              <a:rPr lang="zh-CN" altLang="en-US" sz="1400" dirty="0">
                <a:solidFill>
                  <a:schemeClr val="bg1"/>
                </a:solidFill>
              </a:rPr>
              <a:t> = kCFRunLoopDefaultMode, </a:t>
            </a:r>
            <a:endParaRPr lang="en-US" altLang="zh-CN" sz="1400" dirty="0" smtClean="0">
              <a:solidFill>
                <a:schemeClr val="bg1"/>
              </a:solidFill>
            </a:endParaRPr>
          </a:p>
          <a:p>
            <a:r>
              <a:rPr lang="zh-CN" altLang="en-US" sz="1400" dirty="0" smtClean="0">
                <a:solidFill>
                  <a:schemeClr val="bg1"/>
                </a:solidFill>
              </a:rPr>
              <a:t>port </a:t>
            </a:r>
            <a:r>
              <a:rPr lang="zh-CN" altLang="en-US" sz="1400" dirty="0">
                <a:solidFill>
                  <a:schemeClr val="bg1"/>
                </a:solidFill>
              </a:rPr>
              <a:t>set = 0x5013, </a:t>
            </a:r>
            <a:endParaRPr lang="en-US" altLang="zh-CN" sz="1400" dirty="0" smtClean="0">
              <a:solidFill>
                <a:schemeClr val="bg1"/>
              </a:solidFill>
            </a:endParaRPr>
          </a:p>
          <a:p>
            <a:r>
              <a:rPr lang="zh-CN" altLang="en-US" dirty="0" smtClean="0">
                <a:solidFill>
                  <a:schemeClr val="bg1"/>
                </a:solidFill>
              </a:rPr>
              <a:t>queue</a:t>
            </a:r>
            <a:r>
              <a:rPr lang="zh-CN" altLang="en-US" sz="1400" dirty="0" smtClean="0">
                <a:solidFill>
                  <a:schemeClr val="bg1"/>
                </a:solidFill>
              </a:rPr>
              <a:t> </a:t>
            </a:r>
            <a:r>
              <a:rPr lang="zh-CN" altLang="en-US" sz="1400" dirty="0">
                <a:solidFill>
                  <a:schemeClr val="bg1"/>
                </a:solidFill>
              </a:rPr>
              <a:t>= 0x60000017cbc0</a:t>
            </a:r>
            <a:r>
              <a:rPr lang="zh-CN" altLang="en-US" sz="1400" dirty="0" smtClean="0">
                <a:solidFill>
                  <a:schemeClr val="bg1"/>
                </a:solidFill>
              </a:rPr>
              <a:t>,</a:t>
            </a:r>
            <a:endParaRPr lang="en-US" altLang="zh-CN" sz="1400" dirty="0" smtClean="0">
              <a:solidFill>
                <a:schemeClr val="bg1"/>
              </a:solidFill>
            </a:endParaRPr>
          </a:p>
          <a:p>
            <a:r>
              <a:rPr lang="zh-CN" altLang="en-US" dirty="0" smtClean="0">
                <a:solidFill>
                  <a:schemeClr val="bg1"/>
                </a:solidFill>
              </a:rPr>
              <a:t>source</a:t>
            </a:r>
            <a:r>
              <a:rPr lang="zh-CN" altLang="en-US" sz="1400" dirty="0" smtClean="0">
                <a:solidFill>
                  <a:schemeClr val="bg1"/>
                </a:solidFill>
              </a:rPr>
              <a:t> </a:t>
            </a:r>
            <a:r>
              <a:rPr lang="zh-CN" altLang="en-US" sz="1400" dirty="0">
                <a:solidFill>
                  <a:schemeClr val="bg1"/>
                </a:solidFill>
              </a:rPr>
              <a:t>= 0x6000001dde20 (not fired), </a:t>
            </a:r>
            <a:endParaRPr lang="en-US" altLang="zh-CN" sz="1400" dirty="0" smtClean="0">
              <a:solidFill>
                <a:schemeClr val="bg1"/>
              </a:solidFill>
            </a:endParaRPr>
          </a:p>
          <a:p>
            <a:r>
              <a:rPr lang="zh-CN" altLang="en-US" sz="1400" dirty="0" smtClean="0">
                <a:solidFill>
                  <a:schemeClr val="bg1"/>
                </a:solidFill>
              </a:rPr>
              <a:t>timer </a:t>
            </a:r>
            <a:r>
              <a:rPr lang="zh-CN" altLang="en-US" sz="1400" dirty="0">
                <a:solidFill>
                  <a:schemeClr val="bg1"/>
                </a:solidFill>
              </a:rPr>
              <a:t>port = 0x6907, </a:t>
            </a:r>
            <a:endParaRPr lang="en-US" altLang="zh-CN" sz="1400" dirty="0" smtClean="0">
              <a:solidFill>
                <a:schemeClr val="bg1"/>
              </a:solidFill>
            </a:endParaRPr>
          </a:p>
          <a:p>
            <a:r>
              <a:rPr lang="zh-CN" altLang="en-US" dirty="0" smtClean="0">
                <a:solidFill>
                  <a:schemeClr val="bg1"/>
                </a:solidFill>
              </a:rPr>
              <a:t>sources0</a:t>
            </a:r>
            <a:r>
              <a:rPr lang="zh-CN" altLang="en-US" sz="1400" dirty="0" smtClean="0">
                <a:solidFill>
                  <a:schemeClr val="bg1"/>
                </a:solidFill>
              </a:rPr>
              <a:t> </a:t>
            </a:r>
            <a:r>
              <a:rPr lang="zh-CN" altLang="en-US" sz="1400" dirty="0">
                <a:solidFill>
                  <a:schemeClr val="bg1"/>
                </a:solidFill>
              </a:rPr>
              <a:t>= (null)</a:t>
            </a:r>
            <a:r>
              <a:rPr lang="zh-CN" altLang="en-US" sz="1400" dirty="0" smtClean="0">
                <a:solidFill>
                  <a:schemeClr val="bg1"/>
                </a:solidFill>
              </a:rPr>
              <a:t>,</a:t>
            </a:r>
            <a:endParaRPr lang="en-US" altLang="zh-CN" sz="1400" dirty="0" smtClean="0">
              <a:solidFill>
                <a:schemeClr val="bg1"/>
              </a:solidFill>
            </a:endParaRPr>
          </a:p>
          <a:p>
            <a:r>
              <a:rPr lang="zh-CN" altLang="en-US" dirty="0" smtClean="0">
                <a:solidFill>
                  <a:schemeClr val="bg1"/>
                </a:solidFill>
              </a:rPr>
              <a:t>sources1</a:t>
            </a:r>
            <a:r>
              <a:rPr lang="zh-CN" altLang="en-US" sz="1400" dirty="0" smtClean="0">
                <a:solidFill>
                  <a:schemeClr val="bg1"/>
                </a:solidFill>
              </a:rPr>
              <a:t> </a:t>
            </a:r>
            <a:r>
              <a:rPr lang="zh-CN" altLang="en-US" sz="1400" dirty="0">
                <a:solidFill>
                  <a:schemeClr val="bg1"/>
                </a:solidFill>
              </a:rPr>
              <a:t>= (null)</a:t>
            </a:r>
            <a:r>
              <a:rPr lang="zh-CN" altLang="en-US" sz="1400" dirty="0" smtClean="0">
                <a:solidFill>
                  <a:schemeClr val="bg1"/>
                </a:solidFill>
              </a:rPr>
              <a:t>,</a:t>
            </a:r>
            <a:endParaRPr lang="en-US" altLang="zh-CN" sz="1400" dirty="0" smtClean="0">
              <a:solidFill>
                <a:schemeClr val="bg1"/>
              </a:solidFill>
            </a:endParaRPr>
          </a:p>
          <a:p>
            <a:r>
              <a:rPr lang="zh-CN" altLang="en-US" dirty="0" smtClean="0">
                <a:solidFill>
                  <a:schemeClr val="bg1"/>
                </a:solidFill>
              </a:rPr>
              <a:t>observers</a:t>
            </a:r>
            <a:r>
              <a:rPr lang="zh-CN" altLang="en-US" sz="1400" dirty="0" smtClean="0">
                <a:solidFill>
                  <a:schemeClr val="bg1"/>
                </a:solidFill>
              </a:rPr>
              <a:t> </a:t>
            </a:r>
            <a:r>
              <a:rPr lang="zh-CN" altLang="en-US" sz="1400" dirty="0">
                <a:solidFill>
                  <a:schemeClr val="bg1"/>
                </a:solidFill>
              </a:rPr>
              <a:t>= (null)</a:t>
            </a:r>
            <a:r>
              <a:rPr lang="zh-CN" altLang="en-US" sz="1400" dirty="0" smtClean="0">
                <a:solidFill>
                  <a:schemeClr val="bg1"/>
                </a:solidFill>
              </a:rPr>
              <a:t>,</a:t>
            </a:r>
            <a:endParaRPr lang="en-US" altLang="zh-CN" sz="1400" dirty="0" smtClean="0">
              <a:solidFill>
                <a:schemeClr val="bg1"/>
              </a:solidFill>
            </a:endParaRPr>
          </a:p>
          <a:p>
            <a:r>
              <a:rPr lang="zh-CN" altLang="en-US" dirty="0" smtClean="0">
                <a:solidFill>
                  <a:schemeClr val="bg1"/>
                </a:solidFill>
              </a:rPr>
              <a:t>timers</a:t>
            </a:r>
            <a:r>
              <a:rPr lang="zh-CN" altLang="en-US" sz="1400" dirty="0" smtClean="0">
                <a:solidFill>
                  <a:schemeClr val="bg1"/>
                </a:solidFill>
              </a:rPr>
              <a:t> </a:t>
            </a:r>
            <a:r>
              <a:rPr lang="zh-CN" altLang="en-US" sz="1400" dirty="0">
                <a:solidFill>
                  <a:schemeClr val="bg1"/>
                </a:solidFill>
              </a:rPr>
              <a:t>= &lt;CFArray 0x6000002a05a0 [0x10afd3df0]&gt;</a:t>
            </a:r>
            <a:r>
              <a:rPr lang="zh-CN" altLang="en-US" sz="1400" dirty="0" smtClean="0">
                <a:solidFill>
                  <a:schemeClr val="bg1"/>
                </a:solidFill>
              </a:rPr>
              <a:t>{</a:t>
            </a:r>
            <a:endParaRPr lang="en-US" altLang="zh-CN" sz="1400" dirty="0" smtClean="0">
              <a:solidFill>
                <a:schemeClr val="bg1"/>
              </a:solidFill>
            </a:endParaRPr>
          </a:p>
          <a:p>
            <a:r>
              <a:rPr lang="zh-CN" altLang="en-US" sz="1400" dirty="0" smtClean="0">
                <a:solidFill>
                  <a:schemeClr val="bg1"/>
                </a:solidFill>
              </a:rPr>
              <a:t>type </a:t>
            </a:r>
            <a:r>
              <a:rPr lang="zh-CN" altLang="en-US" sz="1400" dirty="0">
                <a:solidFill>
                  <a:schemeClr val="bg1"/>
                </a:solidFill>
              </a:rPr>
              <a:t>= mutable-small, count = 1, values = (	0 : &lt;CFRunLoopTimer 0x6000001792c0 [0x10afd3df0]&gt;{valid = Yes, firing = No, interval = 10, tolerance = 0, next fire date = 519557853 (9.99525899 @ 68736529486666), callout = (NSTimer) [RunLoopStudyViewController timerWithTimeIntervalResult] (0x1082d2881 / 0x10794e5a0) (/Users/mjbest/Library/Developer/CoreSimulator/Devices/2DDF18C7-864D-46AF-A905-E2B2AC181A53/data/Containers/Bundle/Application/D02CFD88-0638-40D6-A399-48B1B697D842/DesignDemo.app/DesignDemo), context = &lt;CFRunLoopTimer context 0x60000002e3c0&gt;}</a:t>
            </a:r>
          </a:p>
        </p:txBody>
      </p:sp>
      <p:sp>
        <p:nvSpPr>
          <p:cNvPr id="2" name="文本框 1"/>
          <p:cNvSpPr txBox="1"/>
          <p:nvPr/>
        </p:nvSpPr>
        <p:spPr>
          <a:xfrm>
            <a:off x="3851950" y="246063"/>
            <a:ext cx="2052165" cy="461665"/>
          </a:xfrm>
          <a:prstGeom prst="rect">
            <a:avLst/>
          </a:prstGeom>
          <a:noFill/>
        </p:spPr>
        <p:txBody>
          <a:bodyPr wrap="none" rtlCol="0">
            <a:spAutoFit/>
          </a:bodyPr>
          <a:lstStyle/>
          <a:p>
            <a:r>
              <a:rPr kumimoji="1" lang="en-US" altLang="zh-CN" sz="2400" dirty="0" err="1" smtClean="0">
                <a:solidFill>
                  <a:schemeClr val="bg1"/>
                </a:solidFill>
              </a:rPr>
              <a:t>RunLoop</a:t>
            </a:r>
            <a:r>
              <a:rPr kumimoji="1" lang="zh-CN" altLang="en-US" sz="2400" dirty="0" smtClean="0">
                <a:solidFill>
                  <a:schemeClr val="bg1"/>
                </a:solidFill>
              </a:rPr>
              <a:t>打印</a:t>
            </a:r>
            <a:endParaRPr kumimoji="1" lang="zh-CN" altLang="en-US" sz="2400" dirty="0">
              <a:solidFill>
                <a:schemeClr val="bg1"/>
              </a:solidFill>
            </a:endParaRPr>
          </a:p>
        </p:txBody>
      </p:sp>
    </p:spTree>
    <p:extLst>
      <p:ext uri="{BB962C8B-B14F-4D97-AF65-F5344CB8AC3E}">
        <p14:creationId xmlns:p14="http://schemas.microsoft.com/office/powerpoint/2010/main" val="21474698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sp>
        <p:nvSpPr>
          <p:cNvPr id="2" name="矩形 1"/>
          <p:cNvSpPr/>
          <p:nvPr/>
        </p:nvSpPr>
        <p:spPr>
          <a:xfrm>
            <a:off x="467715" y="1458074"/>
            <a:ext cx="7920549" cy="3077766"/>
          </a:xfrm>
          <a:prstGeom prst="rect">
            <a:avLst/>
          </a:prstGeom>
        </p:spPr>
        <p:txBody>
          <a:bodyPr wrap="square">
            <a:spAutoFit/>
          </a:bodyPr>
          <a:lstStyle/>
          <a:p>
            <a:r>
              <a:rPr lang="en-US" altLang="zh-CN" b="0" i="0" dirty="0" err="1" smtClean="0">
                <a:solidFill>
                  <a:schemeClr val="accent6"/>
                </a:solidFill>
                <a:effectLst/>
                <a:latin typeface="microsoft yahei" charset="0"/>
              </a:rPr>
              <a:t>NSDefaultRunLoopMode</a:t>
            </a:r>
            <a:r>
              <a:rPr lang="zh-CN" altLang="en-US" b="0" i="0" dirty="0" smtClean="0">
                <a:solidFill>
                  <a:srgbClr val="FFFFFF"/>
                </a:solidFill>
                <a:effectLst/>
                <a:latin typeface="microsoft yahei" charset="0"/>
              </a:rPr>
              <a:t>：</a:t>
            </a:r>
            <a:r>
              <a:rPr lang="zh-CN" altLang="en-US" sz="1600" b="0" i="0" dirty="0" smtClean="0">
                <a:solidFill>
                  <a:srgbClr val="FFFFFF"/>
                </a:solidFill>
                <a:effectLst/>
                <a:latin typeface="microsoft yahei" charset="0"/>
              </a:rPr>
              <a:t>默认的运行模式，用于大部分操作，除了</a:t>
            </a:r>
            <a:r>
              <a:rPr lang="en-US" altLang="zh-CN" sz="1600" b="0" i="0" dirty="0" err="1" smtClean="0">
                <a:solidFill>
                  <a:srgbClr val="FFFFFF"/>
                </a:solidFill>
                <a:effectLst/>
                <a:latin typeface="microsoft yahei" charset="0"/>
              </a:rPr>
              <a:t>NSConnection</a:t>
            </a:r>
            <a:r>
              <a:rPr lang="zh-CN" altLang="en-US" sz="1600" b="0" i="0" dirty="0" smtClean="0">
                <a:solidFill>
                  <a:srgbClr val="FFFFFF"/>
                </a:solidFill>
                <a:effectLst/>
                <a:latin typeface="microsoft yahei" charset="0"/>
              </a:rPr>
              <a:t>对象事件。</a:t>
            </a:r>
            <a:endParaRPr lang="en-US" altLang="zh-CN" sz="1600" b="0" i="0" dirty="0" smtClean="0">
              <a:solidFill>
                <a:srgbClr val="FFFFFF"/>
              </a:solidFill>
              <a:effectLst/>
              <a:latin typeface="microsoft yahei" charset="0"/>
            </a:endParaRPr>
          </a:p>
          <a:p>
            <a:r>
              <a:rPr lang="en-US" altLang="zh-CN" sz="1600" dirty="0" smtClean="0">
                <a:solidFill>
                  <a:schemeClr val="bg1"/>
                </a:solidFill>
                <a:latin typeface="microsoft yahei" charset="0"/>
              </a:rPr>
              <a:t>// </a:t>
            </a:r>
            <a:r>
              <a:rPr lang="en-US" altLang="zh-CN" sz="1600" dirty="0" err="1" smtClean="0">
                <a:solidFill>
                  <a:srgbClr val="FFFFFF"/>
                </a:solidFill>
                <a:latin typeface="microsoft yahei" charset="0"/>
              </a:rPr>
              <a:t>NSConnection</a:t>
            </a:r>
            <a:r>
              <a:rPr lang="zh-CN" altLang="en-US" sz="1600" dirty="0" smtClean="0">
                <a:solidFill>
                  <a:srgbClr val="FFFFFF"/>
                </a:solidFill>
                <a:latin typeface="microsoft yahei" charset="0"/>
              </a:rPr>
              <a:t>和</a:t>
            </a:r>
            <a:r>
              <a:rPr lang="en-US" altLang="zh-CN" sz="1600" dirty="0" err="1" smtClean="0">
                <a:solidFill>
                  <a:schemeClr val="bg1"/>
                </a:solidFill>
              </a:rPr>
              <a:t>NSApplication</a:t>
            </a:r>
            <a:endParaRPr lang="en-US" altLang="zh-CN" sz="1600" b="0" i="0" dirty="0" smtClean="0">
              <a:solidFill>
                <a:srgbClr val="FF0000"/>
              </a:solidFill>
              <a:effectLst/>
              <a:latin typeface="microsoft yahei" charset="0"/>
            </a:endParaRPr>
          </a:p>
          <a:p>
            <a:r>
              <a:rPr lang="en-US" altLang="zh-CN" b="0" i="0" dirty="0" err="1" smtClean="0">
                <a:solidFill>
                  <a:schemeClr val="accent6"/>
                </a:solidFill>
                <a:effectLst/>
                <a:latin typeface="microsoft yahei" charset="0"/>
              </a:rPr>
              <a:t>NSConnectionReplyMode</a:t>
            </a:r>
            <a:r>
              <a:rPr lang="zh-CN" altLang="en-US" b="0" i="0" dirty="0" smtClean="0">
                <a:solidFill>
                  <a:srgbClr val="FFFFFF"/>
                </a:solidFill>
                <a:effectLst/>
                <a:latin typeface="microsoft yahei" charset="0"/>
              </a:rPr>
              <a:t>：</a:t>
            </a:r>
            <a:r>
              <a:rPr lang="zh-CN" altLang="en-US" sz="1400" b="0" i="0" dirty="0" smtClean="0">
                <a:solidFill>
                  <a:srgbClr val="FFFFFF"/>
                </a:solidFill>
                <a:effectLst/>
                <a:latin typeface="microsoft yahei" charset="0"/>
              </a:rPr>
              <a:t>用来监控</a:t>
            </a:r>
            <a:r>
              <a:rPr lang="en-US" altLang="zh-CN" sz="1400" b="0" i="0" dirty="0" err="1" smtClean="0">
                <a:solidFill>
                  <a:srgbClr val="FFFFFF"/>
                </a:solidFill>
                <a:effectLst/>
                <a:latin typeface="microsoft yahei" charset="0"/>
              </a:rPr>
              <a:t>NSConnection</a:t>
            </a:r>
            <a:r>
              <a:rPr lang="zh-CN" altLang="en-US" sz="1400" b="0" i="0" dirty="0" smtClean="0">
                <a:solidFill>
                  <a:srgbClr val="FFFFFF"/>
                </a:solidFill>
                <a:effectLst/>
                <a:latin typeface="microsoft yahei" charset="0"/>
              </a:rPr>
              <a:t>对象的回复的，很少能够用到。</a:t>
            </a:r>
            <a:endParaRPr lang="en-US" altLang="zh-CN" sz="1400" b="0" i="0" dirty="0" smtClean="0">
              <a:solidFill>
                <a:srgbClr val="FFFFFF"/>
              </a:solidFill>
              <a:effectLst/>
              <a:latin typeface="microsoft yahei" charset="0"/>
            </a:endParaRPr>
          </a:p>
          <a:p>
            <a:pPr>
              <a:buFont typeface="+mj-lt"/>
              <a:buAutoNum type="arabicPeriod"/>
            </a:pPr>
            <a:endParaRPr lang="zh-CN" altLang="en-US" sz="1400" b="0" i="0" dirty="0" smtClean="0">
              <a:solidFill>
                <a:srgbClr val="FFFFFF"/>
              </a:solidFill>
              <a:effectLst/>
              <a:latin typeface="microsoft yahei" charset="0"/>
            </a:endParaRPr>
          </a:p>
          <a:p>
            <a:r>
              <a:rPr lang="en-US" altLang="zh-CN" b="0" i="0" dirty="0" err="1" smtClean="0">
                <a:solidFill>
                  <a:schemeClr val="accent6"/>
                </a:solidFill>
                <a:effectLst/>
                <a:latin typeface="microsoft yahei" charset="0"/>
              </a:rPr>
              <a:t>NSModalPanelRunLoopMode</a:t>
            </a:r>
            <a:r>
              <a:rPr lang="zh-CN" altLang="en-US" b="0" i="0" dirty="0" smtClean="0">
                <a:solidFill>
                  <a:srgbClr val="FFFFFF"/>
                </a:solidFill>
                <a:effectLst/>
                <a:latin typeface="microsoft yahei" charset="0"/>
              </a:rPr>
              <a:t>：</a:t>
            </a:r>
            <a:r>
              <a:rPr lang="zh-CN" altLang="en-US" sz="1400" b="0" i="0" dirty="0" smtClean="0">
                <a:solidFill>
                  <a:srgbClr val="FFFFFF"/>
                </a:solidFill>
                <a:effectLst/>
                <a:latin typeface="microsoft yahei" charset="0"/>
              </a:rPr>
              <a:t>用于标明和</a:t>
            </a:r>
            <a:r>
              <a:rPr lang="en-US" altLang="zh-CN" sz="1400" b="0" i="0" dirty="0" smtClean="0">
                <a:solidFill>
                  <a:srgbClr val="FFFFFF"/>
                </a:solidFill>
                <a:effectLst/>
                <a:latin typeface="microsoft yahei" charset="0"/>
              </a:rPr>
              <a:t>Mode Panel</a:t>
            </a:r>
            <a:r>
              <a:rPr lang="zh-CN" altLang="en-US" sz="1400" b="0" i="0" dirty="0" smtClean="0">
                <a:solidFill>
                  <a:srgbClr val="FFFFFF"/>
                </a:solidFill>
                <a:effectLst/>
                <a:latin typeface="microsoft yahei" charset="0"/>
              </a:rPr>
              <a:t>相关的事件。</a:t>
            </a:r>
            <a:endParaRPr lang="en-US" altLang="zh-CN" sz="1400" b="0" i="0" dirty="0" smtClean="0">
              <a:solidFill>
                <a:srgbClr val="FFFFFF"/>
              </a:solidFill>
              <a:effectLst/>
              <a:latin typeface="microsoft yahei" charset="0"/>
            </a:endParaRPr>
          </a:p>
          <a:p>
            <a:pPr>
              <a:buFont typeface="+mj-lt"/>
              <a:buAutoNum type="arabicPeriod"/>
            </a:pPr>
            <a:endParaRPr lang="zh-CN" altLang="en-US" sz="1400" b="0" i="0" dirty="0" smtClean="0">
              <a:solidFill>
                <a:srgbClr val="FFFFFF"/>
              </a:solidFill>
              <a:effectLst/>
              <a:latin typeface="microsoft yahei" charset="0"/>
            </a:endParaRPr>
          </a:p>
          <a:p>
            <a:r>
              <a:rPr lang="en-US" altLang="zh-CN" b="0" i="0" dirty="0" err="1" smtClean="0">
                <a:solidFill>
                  <a:schemeClr val="accent6"/>
                </a:solidFill>
                <a:effectLst/>
                <a:latin typeface="microsoft yahei" charset="0"/>
              </a:rPr>
              <a:t>NSEventTrackingRunLoopMode</a:t>
            </a:r>
            <a:r>
              <a:rPr lang="zh-CN" altLang="en-US" b="0" i="0" dirty="0" smtClean="0">
                <a:solidFill>
                  <a:srgbClr val="FFFFFF"/>
                </a:solidFill>
                <a:effectLst/>
                <a:latin typeface="microsoft yahei" charset="0"/>
              </a:rPr>
              <a:t>：</a:t>
            </a:r>
            <a:r>
              <a:rPr lang="zh-CN" altLang="en-US" sz="1400" b="0" i="0" dirty="0" smtClean="0">
                <a:solidFill>
                  <a:srgbClr val="FFFFFF"/>
                </a:solidFill>
                <a:effectLst/>
                <a:latin typeface="microsoft yahei" charset="0"/>
              </a:rPr>
              <a:t>用于跟踪触摸事件触发的模式（例如</a:t>
            </a:r>
            <a:r>
              <a:rPr lang="en-US" altLang="zh-CN" sz="1400" b="0" i="0" dirty="0" err="1" smtClean="0">
                <a:solidFill>
                  <a:srgbClr val="FFFFFF"/>
                </a:solidFill>
                <a:effectLst/>
                <a:latin typeface="microsoft yahei" charset="0"/>
              </a:rPr>
              <a:t>UIScrollView</a:t>
            </a:r>
            <a:r>
              <a:rPr lang="zh-CN" altLang="en-US" sz="1400" b="0" i="0" dirty="0" smtClean="0">
                <a:solidFill>
                  <a:srgbClr val="FFFFFF"/>
                </a:solidFill>
                <a:effectLst/>
                <a:latin typeface="microsoft yahei" charset="0"/>
              </a:rPr>
              <a:t>上下滚动）。</a:t>
            </a:r>
            <a:endParaRPr lang="en-US" altLang="zh-CN" sz="1400" b="0" i="0" dirty="0" smtClean="0">
              <a:solidFill>
                <a:srgbClr val="FFFFFF"/>
              </a:solidFill>
              <a:effectLst/>
              <a:latin typeface="microsoft yahei" charset="0"/>
            </a:endParaRPr>
          </a:p>
          <a:p>
            <a:pPr>
              <a:buFont typeface="+mj-lt"/>
              <a:buAutoNum type="arabicPeriod"/>
            </a:pPr>
            <a:endParaRPr lang="zh-CN" altLang="en-US" sz="1400" b="0" i="0" dirty="0" smtClean="0">
              <a:solidFill>
                <a:srgbClr val="FFFFFF"/>
              </a:solidFill>
              <a:effectLst/>
              <a:latin typeface="microsoft yahei" charset="0"/>
            </a:endParaRPr>
          </a:p>
          <a:p>
            <a:r>
              <a:rPr lang="en-US" altLang="zh-CN" b="0" i="0" dirty="0" err="1" smtClean="0">
                <a:solidFill>
                  <a:schemeClr val="accent6"/>
                </a:solidFill>
                <a:effectLst/>
                <a:latin typeface="microsoft yahei" charset="0"/>
              </a:rPr>
              <a:t>NSRunLoopCommonModes</a:t>
            </a:r>
            <a:r>
              <a:rPr lang="zh-CN" altLang="en-US" b="0" i="0" dirty="0" smtClean="0">
                <a:solidFill>
                  <a:srgbClr val="FFFFFF"/>
                </a:solidFill>
                <a:effectLst/>
                <a:latin typeface="microsoft yahei" charset="0"/>
              </a:rPr>
              <a:t>：</a:t>
            </a:r>
            <a:r>
              <a:rPr lang="zh-CN" altLang="en-US" sz="1400" b="0" i="0" dirty="0" smtClean="0">
                <a:solidFill>
                  <a:srgbClr val="FFFFFF"/>
                </a:solidFill>
                <a:effectLst/>
                <a:latin typeface="microsoft yahei" charset="0"/>
              </a:rPr>
              <a:t>是一个模式集合，当绑定一个事件源到这个模式集合的时候就相当于绑定到了集合内的每一个模式。</a:t>
            </a:r>
            <a:endParaRPr lang="zh-CN" altLang="en-US" sz="1400" b="0" i="0" dirty="0">
              <a:solidFill>
                <a:srgbClr val="FFFFFF"/>
              </a:solidFill>
              <a:effectLst/>
              <a:latin typeface="microsoft yahei" charset="0"/>
            </a:endParaRPr>
          </a:p>
        </p:txBody>
      </p:sp>
      <p:sp>
        <p:nvSpPr>
          <p:cNvPr id="3" name="文本框 2"/>
          <p:cNvSpPr txBox="1"/>
          <p:nvPr/>
        </p:nvSpPr>
        <p:spPr>
          <a:xfrm>
            <a:off x="3203905" y="431555"/>
            <a:ext cx="2052165" cy="461665"/>
          </a:xfrm>
          <a:prstGeom prst="rect">
            <a:avLst/>
          </a:prstGeom>
          <a:noFill/>
        </p:spPr>
        <p:txBody>
          <a:bodyPr wrap="none" rtlCol="0">
            <a:spAutoFit/>
          </a:bodyPr>
          <a:lstStyle/>
          <a:p>
            <a:r>
              <a:rPr kumimoji="1" lang="en-US" altLang="zh-CN" sz="2400" dirty="0" err="1" smtClean="0">
                <a:solidFill>
                  <a:schemeClr val="bg1"/>
                </a:solidFill>
              </a:rPr>
              <a:t>RunLoop</a:t>
            </a:r>
            <a:r>
              <a:rPr kumimoji="1" lang="zh-CN" altLang="en-US" sz="2400" dirty="0" smtClean="0">
                <a:solidFill>
                  <a:schemeClr val="bg1"/>
                </a:solidFill>
              </a:rPr>
              <a:t>模式</a:t>
            </a:r>
            <a:endParaRPr kumimoji="1" lang="zh-CN" altLang="en-US" sz="2400" dirty="0">
              <a:solidFill>
                <a:schemeClr val="bg1"/>
              </a:solidFill>
            </a:endParaRPr>
          </a:p>
        </p:txBody>
      </p:sp>
    </p:spTree>
    <p:extLst>
      <p:ext uri="{BB962C8B-B14F-4D97-AF65-F5344CB8AC3E}">
        <p14:creationId xmlns:p14="http://schemas.microsoft.com/office/powerpoint/2010/main" val="6105154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sp>
        <p:nvSpPr>
          <p:cNvPr id="2" name="矩形 1"/>
          <p:cNvSpPr/>
          <p:nvPr/>
        </p:nvSpPr>
        <p:spPr>
          <a:xfrm>
            <a:off x="539719" y="935590"/>
            <a:ext cx="7801005" cy="646331"/>
          </a:xfrm>
          <a:prstGeom prst="rect">
            <a:avLst/>
          </a:prstGeom>
        </p:spPr>
        <p:txBody>
          <a:bodyPr wrap="square">
            <a:spAutoFit/>
          </a:bodyPr>
          <a:lstStyle/>
          <a:p>
            <a:r>
              <a:rPr lang="en-US" altLang="zh-CN" b="0" i="0" dirty="0" smtClean="0">
                <a:solidFill>
                  <a:srgbClr val="FFFFFF"/>
                </a:solidFill>
                <a:effectLst/>
                <a:latin typeface="‘times new roman‘" charset="0"/>
              </a:rPr>
              <a:t>+ (</a:t>
            </a:r>
            <a:r>
              <a:rPr lang="en-US" altLang="zh-CN" b="0" i="0" dirty="0" err="1" smtClean="0">
                <a:solidFill>
                  <a:srgbClr val="FFFFFF"/>
                </a:solidFill>
                <a:effectLst/>
                <a:latin typeface="‘times new roman‘" charset="0"/>
              </a:rPr>
              <a:t>NSTimer</a:t>
            </a:r>
            <a:r>
              <a:rPr lang="en-US" altLang="zh-CN" b="0" i="0" dirty="0" smtClean="0">
                <a:solidFill>
                  <a:srgbClr val="FFFFFF"/>
                </a:solidFill>
                <a:effectLst/>
                <a:latin typeface="‘times new roman‘" charset="0"/>
              </a:rPr>
              <a:t> *)</a:t>
            </a:r>
            <a:r>
              <a:rPr lang="en-US" altLang="zh-CN" b="0" i="0" dirty="0" err="1" smtClean="0">
                <a:solidFill>
                  <a:srgbClr val="FFFFFF"/>
                </a:solidFill>
                <a:effectLst/>
                <a:latin typeface="‘times new roman‘" charset="0"/>
              </a:rPr>
              <a:t>timerWithTimeInterval</a:t>
            </a:r>
            <a:r>
              <a:rPr lang="en-US" altLang="zh-CN" b="0" i="0" dirty="0" smtClean="0">
                <a:solidFill>
                  <a:srgbClr val="FFFFFF"/>
                </a:solidFill>
                <a:effectLst/>
                <a:latin typeface="‘times new roman‘" charset="0"/>
              </a:rPr>
              <a:t>:(</a:t>
            </a:r>
            <a:r>
              <a:rPr lang="en-US" altLang="zh-CN" b="0" i="0" dirty="0" err="1" smtClean="0">
                <a:solidFill>
                  <a:srgbClr val="FFFFFF"/>
                </a:solidFill>
                <a:effectLst/>
                <a:latin typeface="‘times new roman‘" charset="0"/>
              </a:rPr>
              <a:t>NSTimeInterval</a:t>
            </a:r>
            <a:r>
              <a:rPr lang="en-US" altLang="zh-CN" b="0" i="0" dirty="0" smtClean="0">
                <a:solidFill>
                  <a:srgbClr val="FFFFFF"/>
                </a:solidFill>
                <a:effectLst/>
                <a:latin typeface="‘times new roman‘" charset="0"/>
              </a:rPr>
              <a:t>)</a:t>
            </a:r>
            <a:r>
              <a:rPr lang="en-US" altLang="zh-CN" b="0" i="0" dirty="0" err="1" smtClean="0">
                <a:solidFill>
                  <a:srgbClr val="FFFFFF"/>
                </a:solidFill>
                <a:effectLst/>
                <a:latin typeface="‘times new roman‘" charset="0"/>
              </a:rPr>
              <a:t>ti</a:t>
            </a:r>
            <a:r>
              <a:rPr lang="en-US" altLang="zh-CN" b="0" i="0" dirty="0" smtClean="0">
                <a:solidFill>
                  <a:srgbClr val="FFFFFF"/>
                </a:solidFill>
                <a:effectLst/>
                <a:latin typeface="‘times new roman‘" charset="0"/>
              </a:rPr>
              <a:t> target:(id)</a:t>
            </a:r>
            <a:r>
              <a:rPr lang="en-US" altLang="zh-CN" b="0" i="0" dirty="0" err="1" smtClean="0">
                <a:solidFill>
                  <a:srgbClr val="FFFFFF"/>
                </a:solidFill>
                <a:effectLst/>
                <a:latin typeface="‘times new roman‘" charset="0"/>
              </a:rPr>
              <a:t>aTarget</a:t>
            </a:r>
            <a:r>
              <a:rPr lang="en-US" altLang="zh-CN" b="0" i="0" dirty="0" smtClean="0">
                <a:solidFill>
                  <a:srgbClr val="FFFFFF"/>
                </a:solidFill>
                <a:effectLst/>
                <a:latin typeface="‘times new roman‘" charset="0"/>
              </a:rPr>
              <a:t> selector:(SEL)</a:t>
            </a:r>
            <a:r>
              <a:rPr lang="en-US" altLang="zh-CN" b="0" i="0" dirty="0" err="1" smtClean="0">
                <a:solidFill>
                  <a:srgbClr val="FFFFFF"/>
                </a:solidFill>
                <a:effectLst/>
                <a:latin typeface="‘times new roman‘" charset="0"/>
              </a:rPr>
              <a:t>aSelector</a:t>
            </a:r>
            <a:r>
              <a:rPr lang="en-US" altLang="zh-CN" b="0" i="0" dirty="0" smtClean="0">
                <a:solidFill>
                  <a:srgbClr val="FFFFFF"/>
                </a:solidFill>
                <a:effectLst/>
                <a:latin typeface="‘times new roman‘" charset="0"/>
              </a:rPr>
              <a:t> </a:t>
            </a:r>
            <a:r>
              <a:rPr lang="en-US" altLang="zh-CN" b="0" i="0" dirty="0" err="1" smtClean="0">
                <a:solidFill>
                  <a:srgbClr val="FFFFFF"/>
                </a:solidFill>
                <a:effectLst/>
                <a:latin typeface="‘times new roman‘" charset="0"/>
              </a:rPr>
              <a:t>userInfo</a:t>
            </a:r>
            <a:r>
              <a:rPr lang="en-US" altLang="zh-CN" b="0" i="0" dirty="0" smtClean="0">
                <a:solidFill>
                  <a:srgbClr val="FFFFFF"/>
                </a:solidFill>
                <a:effectLst/>
                <a:latin typeface="‘times new roman‘" charset="0"/>
              </a:rPr>
              <a:t>:(id)</a:t>
            </a:r>
            <a:r>
              <a:rPr lang="en-US" altLang="zh-CN" b="0" i="0" dirty="0" err="1" smtClean="0">
                <a:solidFill>
                  <a:srgbClr val="FFFFFF"/>
                </a:solidFill>
                <a:effectLst/>
                <a:latin typeface="‘times new roman‘" charset="0"/>
              </a:rPr>
              <a:t>userInfo</a:t>
            </a:r>
            <a:r>
              <a:rPr lang="en-US" altLang="zh-CN" b="0" i="0" dirty="0" smtClean="0">
                <a:solidFill>
                  <a:srgbClr val="FFFFFF"/>
                </a:solidFill>
                <a:effectLst/>
                <a:latin typeface="‘times new roman‘" charset="0"/>
              </a:rPr>
              <a:t> repeats:(BOOL)</a:t>
            </a:r>
            <a:r>
              <a:rPr lang="en-US" altLang="zh-CN" b="0" i="0" dirty="0" err="1" smtClean="0">
                <a:solidFill>
                  <a:srgbClr val="FFFFFF"/>
                </a:solidFill>
                <a:effectLst/>
                <a:latin typeface="‘times new roman‘" charset="0"/>
              </a:rPr>
              <a:t>yesOrNo</a:t>
            </a:r>
            <a:r>
              <a:rPr lang="en-US" altLang="zh-CN" b="0" i="0" dirty="0" smtClean="0">
                <a:solidFill>
                  <a:srgbClr val="FFFFFF"/>
                </a:solidFill>
                <a:effectLst/>
                <a:latin typeface="‘times new roman‘" charset="0"/>
              </a:rPr>
              <a:t>;</a:t>
            </a:r>
            <a:endParaRPr lang="zh-CN" altLang="en-US" dirty="0">
              <a:solidFill>
                <a:srgbClr val="FFFFFF"/>
              </a:solidFill>
            </a:endParaRPr>
          </a:p>
        </p:txBody>
      </p:sp>
      <p:sp>
        <p:nvSpPr>
          <p:cNvPr id="3" name="矩形 2"/>
          <p:cNvSpPr/>
          <p:nvPr/>
        </p:nvSpPr>
        <p:spPr>
          <a:xfrm>
            <a:off x="539719" y="2447695"/>
            <a:ext cx="7416516" cy="1754326"/>
          </a:xfrm>
          <a:prstGeom prst="rect">
            <a:avLst/>
          </a:prstGeom>
        </p:spPr>
        <p:txBody>
          <a:bodyPr wrap="square">
            <a:spAutoFit/>
          </a:bodyPr>
          <a:lstStyle/>
          <a:p>
            <a:r>
              <a:rPr lang="en-US" altLang="zh-CN" b="0" i="0" dirty="0" smtClean="0">
                <a:solidFill>
                  <a:srgbClr val="FFFFFF"/>
                </a:solidFill>
                <a:effectLst/>
                <a:latin typeface="‘times new roman‘" charset="0"/>
              </a:rPr>
              <a:t>+ (</a:t>
            </a:r>
            <a:r>
              <a:rPr lang="en-US" altLang="zh-CN" b="0" i="0" dirty="0" err="1" smtClean="0">
                <a:solidFill>
                  <a:srgbClr val="FFFFFF"/>
                </a:solidFill>
                <a:effectLst/>
                <a:latin typeface="‘times new roman‘" charset="0"/>
              </a:rPr>
              <a:t>NSTimer</a:t>
            </a:r>
            <a:r>
              <a:rPr lang="en-US" altLang="zh-CN" b="0" i="0" dirty="0" smtClean="0">
                <a:solidFill>
                  <a:srgbClr val="FFFFFF"/>
                </a:solidFill>
                <a:effectLst/>
                <a:latin typeface="‘times new roman‘" charset="0"/>
              </a:rPr>
              <a:t> *)</a:t>
            </a:r>
            <a:r>
              <a:rPr lang="en-US" altLang="zh-CN" b="0" i="0" dirty="0" err="1" smtClean="0">
                <a:solidFill>
                  <a:srgbClr val="FFFFFF"/>
                </a:solidFill>
                <a:effectLst/>
                <a:latin typeface="‘times new roman‘" charset="0"/>
              </a:rPr>
              <a:t>scheduledTimerWithTimeInterval</a:t>
            </a:r>
            <a:r>
              <a:rPr lang="en-US" altLang="zh-CN" b="0" i="0" dirty="0" smtClean="0">
                <a:solidFill>
                  <a:srgbClr val="FFFFFF"/>
                </a:solidFill>
                <a:effectLst/>
                <a:latin typeface="‘times new roman‘" charset="0"/>
              </a:rPr>
              <a:t>:(</a:t>
            </a:r>
            <a:r>
              <a:rPr lang="en-US" altLang="zh-CN" b="0" i="0" dirty="0" err="1" smtClean="0">
                <a:solidFill>
                  <a:srgbClr val="FFFFFF"/>
                </a:solidFill>
                <a:effectLst/>
                <a:latin typeface="‘times new roman‘" charset="0"/>
              </a:rPr>
              <a:t>NSTimeInterval</a:t>
            </a:r>
            <a:r>
              <a:rPr lang="en-US" altLang="zh-CN" b="0" i="0" dirty="0" smtClean="0">
                <a:solidFill>
                  <a:srgbClr val="FFFFFF"/>
                </a:solidFill>
                <a:effectLst/>
                <a:latin typeface="‘times new roman‘" charset="0"/>
              </a:rPr>
              <a:t>)</a:t>
            </a:r>
            <a:r>
              <a:rPr lang="en-US" altLang="zh-CN" b="0" i="0" dirty="0" err="1" smtClean="0">
                <a:solidFill>
                  <a:srgbClr val="FFFFFF"/>
                </a:solidFill>
                <a:effectLst/>
                <a:latin typeface="‘times new roman‘" charset="0"/>
              </a:rPr>
              <a:t>ti</a:t>
            </a:r>
            <a:r>
              <a:rPr lang="en-US" altLang="zh-CN" b="0" i="0" dirty="0" smtClean="0">
                <a:solidFill>
                  <a:srgbClr val="FFFFFF"/>
                </a:solidFill>
                <a:effectLst/>
                <a:latin typeface="‘times new roman‘" charset="0"/>
              </a:rPr>
              <a:t> target:(id)</a:t>
            </a:r>
            <a:r>
              <a:rPr lang="en-US" altLang="zh-CN" b="0" i="0" dirty="0" err="1" smtClean="0">
                <a:solidFill>
                  <a:srgbClr val="FFFFFF"/>
                </a:solidFill>
                <a:effectLst/>
                <a:latin typeface="‘times new roman‘" charset="0"/>
              </a:rPr>
              <a:t>aTarget</a:t>
            </a:r>
            <a:r>
              <a:rPr lang="en-US" altLang="zh-CN" b="0" i="0" dirty="0" smtClean="0">
                <a:solidFill>
                  <a:srgbClr val="FFFFFF"/>
                </a:solidFill>
                <a:effectLst/>
                <a:latin typeface="‘times new roman‘" charset="0"/>
              </a:rPr>
              <a:t> selector:(SEL)</a:t>
            </a:r>
            <a:r>
              <a:rPr lang="en-US" altLang="zh-CN" b="0" i="0" dirty="0" err="1" smtClean="0">
                <a:solidFill>
                  <a:srgbClr val="FFFFFF"/>
                </a:solidFill>
                <a:effectLst/>
                <a:latin typeface="‘times new roman‘" charset="0"/>
              </a:rPr>
              <a:t>aSelector</a:t>
            </a:r>
            <a:r>
              <a:rPr lang="en-US" altLang="zh-CN" b="0" i="0" dirty="0" smtClean="0">
                <a:solidFill>
                  <a:srgbClr val="FFFFFF"/>
                </a:solidFill>
                <a:effectLst/>
                <a:latin typeface="‘times new roman‘" charset="0"/>
              </a:rPr>
              <a:t> </a:t>
            </a:r>
            <a:r>
              <a:rPr lang="en-US" altLang="zh-CN" b="0" i="0" dirty="0" err="1" smtClean="0">
                <a:solidFill>
                  <a:srgbClr val="FFFFFF"/>
                </a:solidFill>
                <a:effectLst/>
                <a:latin typeface="‘times new roman‘" charset="0"/>
              </a:rPr>
              <a:t>userInfo</a:t>
            </a:r>
            <a:r>
              <a:rPr lang="en-US" altLang="zh-CN" b="0" i="0" dirty="0" smtClean="0">
                <a:solidFill>
                  <a:srgbClr val="FFFFFF"/>
                </a:solidFill>
                <a:effectLst/>
                <a:latin typeface="‘times new roman‘" charset="0"/>
              </a:rPr>
              <a:t>:(id)</a:t>
            </a:r>
            <a:r>
              <a:rPr lang="en-US" altLang="zh-CN" b="0" i="0" dirty="0" err="1" smtClean="0">
                <a:solidFill>
                  <a:srgbClr val="FFFFFF"/>
                </a:solidFill>
                <a:effectLst/>
                <a:latin typeface="‘times new roman‘" charset="0"/>
              </a:rPr>
              <a:t>userInfo</a:t>
            </a:r>
            <a:r>
              <a:rPr lang="en-US" altLang="zh-CN" b="0" i="0" dirty="0" smtClean="0">
                <a:solidFill>
                  <a:srgbClr val="FFFFFF"/>
                </a:solidFill>
                <a:effectLst/>
                <a:latin typeface="‘times new roman‘" charset="0"/>
              </a:rPr>
              <a:t> repeats:(BOOL)</a:t>
            </a:r>
            <a:r>
              <a:rPr lang="en-US" altLang="zh-CN" b="0" i="0" dirty="0" err="1" smtClean="0">
                <a:solidFill>
                  <a:srgbClr val="FFFFFF"/>
                </a:solidFill>
                <a:effectLst/>
                <a:latin typeface="‘times new roman‘" charset="0"/>
              </a:rPr>
              <a:t>yesOrNo</a:t>
            </a:r>
            <a:r>
              <a:rPr lang="en-US" altLang="zh-CN" b="0" i="0" dirty="0" smtClean="0">
                <a:solidFill>
                  <a:srgbClr val="FFFFFF"/>
                </a:solidFill>
                <a:effectLst/>
                <a:latin typeface="‘times new roman‘" charset="0"/>
              </a:rPr>
              <a:t>;</a:t>
            </a:r>
            <a:endParaRPr lang="zh-CN" altLang="en-US" b="0" i="0" dirty="0" smtClean="0">
              <a:solidFill>
                <a:srgbClr val="FFFFFF"/>
              </a:solidFill>
              <a:effectLst/>
              <a:latin typeface="‘times new roman‘" charset="0"/>
            </a:endParaRPr>
          </a:p>
          <a:p>
            <a:endParaRPr lang="zh-CN" altLang="en-US" dirty="0">
              <a:solidFill>
                <a:srgbClr val="FFFFFF"/>
              </a:solidFill>
              <a:latin typeface="‘times new roman‘" charset="0"/>
            </a:endParaRPr>
          </a:p>
          <a:p>
            <a:endParaRPr lang="zh-CN" altLang="en-US" dirty="0" smtClean="0">
              <a:solidFill>
                <a:srgbClr val="FFFFFF"/>
              </a:solidFill>
              <a:latin typeface="‘times new roman‘" charset="0"/>
            </a:endParaRPr>
          </a:p>
          <a:p>
            <a:r>
              <a:rPr lang="zh-CN" altLang="en-US" dirty="0" smtClean="0">
                <a:solidFill>
                  <a:srgbClr val="FFFFFF"/>
                </a:solidFill>
              </a:rPr>
              <a:t>准确性如何？</a:t>
            </a:r>
            <a:endParaRPr lang="zh-CN" altLang="en-US" dirty="0">
              <a:solidFill>
                <a:srgbClr val="FFFFFF"/>
              </a:solidFill>
            </a:endParaRPr>
          </a:p>
        </p:txBody>
      </p:sp>
      <p:sp>
        <p:nvSpPr>
          <p:cNvPr id="5" name="文本框 4"/>
          <p:cNvSpPr txBox="1"/>
          <p:nvPr/>
        </p:nvSpPr>
        <p:spPr>
          <a:xfrm>
            <a:off x="3203905" y="431555"/>
            <a:ext cx="2052165" cy="461665"/>
          </a:xfrm>
          <a:prstGeom prst="rect">
            <a:avLst/>
          </a:prstGeom>
          <a:noFill/>
        </p:spPr>
        <p:txBody>
          <a:bodyPr wrap="none" rtlCol="0">
            <a:spAutoFit/>
          </a:bodyPr>
          <a:lstStyle/>
          <a:p>
            <a:r>
              <a:rPr kumimoji="1" lang="en-US" altLang="zh-CN" sz="2400" dirty="0" err="1" smtClean="0">
                <a:solidFill>
                  <a:schemeClr val="bg1"/>
                </a:solidFill>
              </a:rPr>
              <a:t>RunLoop</a:t>
            </a:r>
            <a:r>
              <a:rPr kumimoji="1" lang="zh-CN" altLang="en-US" sz="2400" dirty="0" smtClean="0">
                <a:solidFill>
                  <a:schemeClr val="bg1"/>
                </a:solidFill>
              </a:rPr>
              <a:t>使用</a:t>
            </a:r>
            <a:endParaRPr kumimoji="1" lang="zh-CN" altLang="en-US" sz="2400" dirty="0">
              <a:solidFill>
                <a:schemeClr val="bg1"/>
              </a:solidFill>
            </a:endParaRPr>
          </a:p>
        </p:txBody>
      </p:sp>
    </p:spTree>
    <p:extLst>
      <p:ext uri="{BB962C8B-B14F-4D97-AF65-F5344CB8AC3E}">
        <p14:creationId xmlns:p14="http://schemas.microsoft.com/office/powerpoint/2010/main" val="13743440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sp>
        <p:nvSpPr>
          <p:cNvPr id="2" name="矩形 1"/>
          <p:cNvSpPr/>
          <p:nvPr/>
        </p:nvSpPr>
        <p:spPr>
          <a:xfrm>
            <a:off x="3059895" y="2663710"/>
            <a:ext cx="2800767" cy="369332"/>
          </a:xfrm>
          <a:prstGeom prst="rect">
            <a:avLst/>
          </a:prstGeom>
        </p:spPr>
        <p:txBody>
          <a:bodyPr wrap="none">
            <a:spAutoFit/>
          </a:bodyPr>
          <a:lstStyle/>
          <a:p>
            <a:r>
              <a:rPr lang="en-US" altLang="zh-CN" dirty="0" err="1">
                <a:solidFill>
                  <a:schemeClr val="bg1"/>
                </a:solidFill>
                <a:latin typeface="Arial" panose="020B0604020202020204" pitchFamily="34" charset="0"/>
              </a:rPr>
              <a:t>NSDefaultRunLoopModel</a:t>
            </a:r>
            <a:endParaRPr lang="zh-CN" altLang="en-US" dirty="0">
              <a:solidFill>
                <a:schemeClr val="bg1"/>
              </a:solidFill>
            </a:endParaRPr>
          </a:p>
        </p:txBody>
      </p:sp>
      <p:sp>
        <p:nvSpPr>
          <p:cNvPr id="4" name="矩形 3"/>
          <p:cNvSpPr/>
          <p:nvPr/>
        </p:nvSpPr>
        <p:spPr>
          <a:xfrm>
            <a:off x="3011316" y="3374453"/>
            <a:ext cx="3121367" cy="369332"/>
          </a:xfrm>
          <a:prstGeom prst="rect">
            <a:avLst/>
          </a:prstGeom>
        </p:spPr>
        <p:txBody>
          <a:bodyPr wrap="none">
            <a:spAutoFit/>
          </a:bodyPr>
          <a:lstStyle/>
          <a:p>
            <a:r>
              <a:rPr lang="en-US" altLang="zh-CN" dirty="0" err="1">
                <a:solidFill>
                  <a:schemeClr val="bg1"/>
                </a:solidFill>
                <a:latin typeface="Arial" panose="020B0604020202020204" pitchFamily="34" charset="0"/>
              </a:rPr>
              <a:t>NSRunLoopCommonModels</a:t>
            </a:r>
            <a:endParaRPr lang="zh-CN" altLang="en-US" dirty="0">
              <a:solidFill>
                <a:schemeClr val="bg1"/>
              </a:solidFill>
            </a:endParaRPr>
          </a:p>
        </p:txBody>
      </p:sp>
    </p:spTree>
    <p:extLst>
      <p:ext uri="{BB962C8B-B14F-4D97-AF65-F5344CB8AC3E}">
        <p14:creationId xmlns:p14="http://schemas.microsoft.com/office/powerpoint/2010/main" val="14693480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矩形 8"/>
          <p:cNvSpPr>
            <a:spLocks noChangeArrowheads="1"/>
          </p:cNvSpPr>
          <p:nvPr/>
        </p:nvSpPr>
        <p:spPr bwMode="auto">
          <a:xfrm>
            <a:off x="8340725" y="15875"/>
            <a:ext cx="774700"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模板下载：</a:t>
            </a:r>
            <a:r>
              <a:rPr lang="en-US" altLang="zh-CN" sz="100">
                <a:solidFill>
                  <a:srgbClr val="215968"/>
                </a:solidFill>
                <a:ea typeface="宋体" charset="0"/>
              </a:rPr>
              <a:t>www.1ppt.com/moban/     </a:t>
            </a:r>
            <a:r>
              <a:rPr lang="zh-CN" altLang="en-US" sz="100">
                <a:solidFill>
                  <a:srgbClr val="215968"/>
                </a:solidFill>
                <a:ea typeface="宋体" charset="0"/>
              </a:rPr>
              <a:t>行业</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www.1ppt.com/hangye/ </a:t>
            </a:r>
          </a:p>
          <a:p>
            <a:pPr eaLnBrk="1" hangingPunct="1">
              <a:spcBef>
                <a:spcPct val="0"/>
              </a:spcBef>
              <a:buFontTx/>
              <a:buNone/>
            </a:pPr>
            <a:r>
              <a:rPr lang="zh-CN" altLang="en-US" sz="100">
                <a:solidFill>
                  <a:srgbClr val="215968"/>
                </a:solidFill>
                <a:ea typeface="宋体" charset="0"/>
              </a:rPr>
              <a:t>节日</a:t>
            </a:r>
            <a:r>
              <a:rPr lang="en-US" altLang="zh-CN" sz="100">
                <a:solidFill>
                  <a:srgbClr val="215968"/>
                </a:solidFill>
                <a:ea typeface="宋体" charset="0"/>
              </a:rPr>
              <a:t>PPT</a:t>
            </a:r>
            <a:r>
              <a:rPr lang="zh-CN" altLang="en-US" sz="100">
                <a:solidFill>
                  <a:srgbClr val="215968"/>
                </a:solidFill>
                <a:ea typeface="宋体" charset="0"/>
              </a:rPr>
              <a:t>模板：</a:t>
            </a:r>
            <a:r>
              <a:rPr lang="en-US" altLang="zh-CN" sz="100">
                <a:solidFill>
                  <a:srgbClr val="215968"/>
                </a:solidFill>
                <a:ea typeface="宋体" charset="0"/>
              </a:rPr>
              <a:t>www.1ppt.com/jieri/           PPT</a:t>
            </a:r>
            <a:r>
              <a:rPr lang="zh-CN" altLang="en-US" sz="100">
                <a:solidFill>
                  <a:srgbClr val="215968"/>
                </a:solidFill>
                <a:ea typeface="宋体" charset="0"/>
              </a:rPr>
              <a:t>素材下载：</a:t>
            </a:r>
            <a:r>
              <a:rPr lang="en-US" altLang="zh-CN" sz="100">
                <a:solidFill>
                  <a:srgbClr val="215968"/>
                </a:solidFill>
                <a:ea typeface="宋体" charset="0"/>
              </a:rPr>
              <a:t>www.1ppt.com/sucai/</a:t>
            </a:r>
          </a:p>
          <a:p>
            <a:pPr eaLnBrk="1" hangingPunct="1">
              <a:spcBef>
                <a:spcPct val="0"/>
              </a:spcBef>
              <a:buFontTx/>
              <a:buNone/>
            </a:pPr>
            <a:r>
              <a:rPr lang="en-US" altLang="zh-CN" sz="100">
                <a:solidFill>
                  <a:srgbClr val="215968"/>
                </a:solidFill>
                <a:ea typeface="宋体" charset="0"/>
              </a:rPr>
              <a:t>PPT</a:t>
            </a:r>
            <a:r>
              <a:rPr lang="zh-CN" altLang="en-US" sz="100">
                <a:solidFill>
                  <a:srgbClr val="215968"/>
                </a:solidFill>
                <a:ea typeface="宋体" charset="0"/>
              </a:rPr>
              <a:t>背景图片：</a:t>
            </a:r>
            <a:r>
              <a:rPr lang="en-US" altLang="zh-CN" sz="100">
                <a:solidFill>
                  <a:srgbClr val="215968"/>
                </a:solidFill>
                <a:ea typeface="宋体" charset="0"/>
              </a:rPr>
              <a:t>www.1ppt.com/beijing/      PPT</a:t>
            </a:r>
            <a:r>
              <a:rPr lang="zh-CN" altLang="en-US" sz="100">
                <a:solidFill>
                  <a:srgbClr val="215968"/>
                </a:solidFill>
                <a:ea typeface="宋体" charset="0"/>
              </a:rPr>
              <a:t>图表下载：</a:t>
            </a:r>
            <a:r>
              <a:rPr lang="en-US" altLang="zh-CN" sz="100">
                <a:solidFill>
                  <a:srgbClr val="215968"/>
                </a:solidFill>
                <a:ea typeface="宋体" charset="0"/>
              </a:rPr>
              <a:t>www.1ppt.com/tubiao/      </a:t>
            </a:r>
          </a:p>
          <a:p>
            <a:pPr eaLnBrk="1" hangingPunct="1">
              <a:spcBef>
                <a:spcPct val="0"/>
              </a:spcBef>
              <a:buFontTx/>
              <a:buNone/>
            </a:pPr>
            <a:r>
              <a:rPr lang="zh-CN" altLang="en-US" sz="100">
                <a:solidFill>
                  <a:srgbClr val="215968"/>
                </a:solidFill>
                <a:ea typeface="宋体" charset="0"/>
              </a:rPr>
              <a:t>优秀</a:t>
            </a:r>
            <a:r>
              <a:rPr lang="en-US" altLang="zh-CN" sz="100">
                <a:solidFill>
                  <a:srgbClr val="215968"/>
                </a:solidFill>
                <a:ea typeface="宋体" charset="0"/>
              </a:rPr>
              <a:t>PPT</a:t>
            </a:r>
            <a:r>
              <a:rPr lang="zh-CN" altLang="en-US" sz="100">
                <a:solidFill>
                  <a:srgbClr val="215968"/>
                </a:solidFill>
                <a:ea typeface="宋体" charset="0"/>
              </a:rPr>
              <a:t>下载：</a:t>
            </a:r>
            <a:r>
              <a:rPr lang="en-US" altLang="zh-CN" sz="100">
                <a:solidFill>
                  <a:srgbClr val="215968"/>
                </a:solidFill>
                <a:ea typeface="宋体" charset="0"/>
              </a:rPr>
              <a:t>www.1ppt.com/xiazai/        PPT</a:t>
            </a:r>
            <a:r>
              <a:rPr lang="zh-CN" altLang="en-US" sz="100">
                <a:solidFill>
                  <a:srgbClr val="215968"/>
                </a:solidFill>
                <a:ea typeface="宋体" charset="0"/>
              </a:rPr>
              <a:t>教程： </a:t>
            </a:r>
            <a:r>
              <a:rPr lang="en-US" altLang="zh-CN" sz="100">
                <a:solidFill>
                  <a:srgbClr val="215968"/>
                </a:solidFill>
                <a:ea typeface="宋体" charset="0"/>
              </a:rPr>
              <a:t>www.1ppt.com/powerpoint/      </a:t>
            </a:r>
          </a:p>
          <a:p>
            <a:pPr eaLnBrk="1" hangingPunct="1">
              <a:spcBef>
                <a:spcPct val="0"/>
              </a:spcBef>
              <a:buFontTx/>
              <a:buNone/>
            </a:pPr>
            <a:r>
              <a:rPr lang="en-US" altLang="zh-CN" sz="100">
                <a:solidFill>
                  <a:srgbClr val="215968"/>
                </a:solidFill>
                <a:ea typeface="宋体" charset="0"/>
              </a:rPr>
              <a:t>Word</a:t>
            </a:r>
            <a:r>
              <a:rPr lang="zh-CN" altLang="en-US" sz="100">
                <a:solidFill>
                  <a:srgbClr val="215968"/>
                </a:solidFill>
                <a:ea typeface="宋体" charset="0"/>
              </a:rPr>
              <a:t>教程： </a:t>
            </a:r>
            <a:r>
              <a:rPr lang="en-US" altLang="zh-CN" sz="100">
                <a:solidFill>
                  <a:srgbClr val="215968"/>
                </a:solidFill>
                <a:ea typeface="宋体" charset="0"/>
              </a:rPr>
              <a:t>www.1ppt.com/word/              Excel</a:t>
            </a:r>
            <a:r>
              <a:rPr lang="zh-CN" altLang="en-US" sz="100">
                <a:solidFill>
                  <a:srgbClr val="215968"/>
                </a:solidFill>
                <a:ea typeface="宋体" charset="0"/>
              </a:rPr>
              <a:t>教程：</a:t>
            </a:r>
            <a:r>
              <a:rPr lang="en-US" altLang="zh-CN" sz="100">
                <a:solidFill>
                  <a:srgbClr val="215968"/>
                </a:solidFill>
                <a:ea typeface="宋体" charset="0"/>
              </a:rPr>
              <a:t>www.1ppt.com/excel/  </a:t>
            </a:r>
          </a:p>
          <a:p>
            <a:pPr eaLnBrk="1" hangingPunct="1">
              <a:spcBef>
                <a:spcPct val="0"/>
              </a:spcBef>
              <a:buFontTx/>
              <a:buNone/>
            </a:pPr>
            <a:r>
              <a:rPr lang="zh-CN" altLang="en-US" sz="100">
                <a:solidFill>
                  <a:srgbClr val="215968"/>
                </a:solidFill>
                <a:ea typeface="宋体" charset="0"/>
              </a:rPr>
              <a:t>资料下载：</a:t>
            </a:r>
            <a:r>
              <a:rPr lang="en-US" altLang="zh-CN" sz="100">
                <a:solidFill>
                  <a:srgbClr val="215968"/>
                </a:solidFill>
                <a:ea typeface="宋体" charset="0"/>
              </a:rPr>
              <a:t>www.1ppt.com/ziliao/                PPT</a:t>
            </a:r>
            <a:r>
              <a:rPr lang="zh-CN" altLang="en-US" sz="100">
                <a:solidFill>
                  <a:srgbClr val="215968"/>
                </a:solidFill>
                <a:ea typeface="宋体" charset="0"/>
              </a:rPr>
              <a:t>课件下载：</a:t>
            </a:r>
            <a:r>
              <a:rPr lang="en-US" altLang="zh-CN" sz="100">
                <a:solidFill>
                  <a:srgbClr val="215968"/>
                </a:solidFill>
                <a:ea typeface="宋体" charset="0"/>
              </a:rPr>
              <a:t>www.1ppt.com/kejian/ </a:t>
            </a:r>
          </a:p>
          <a:p>
            <a:pPr eaLnBrk="1" hangingPunct="1">
              <a:spcBef>
                <a:spcPct val="0"/>
              </a:spcBef>
              <a:buFontTx/>
              <a:buNone/>
            </a:pPr>
            <a:r>
              <a:rPr lang="zh-CN" altLang="en-US" sz="100">
                <a:solidFill>
                  <a:srgbClr val="215968"/>
                </a:solidFill>
                <a:ea typeface="宋体" charset="0"/>
              </a:rPr>
              <a:t>范文下载：</a:t>
            </a:r>
            <a:r>
              <a:rPr lang="en-US" altLang="zh-CN" sz="100">
                <a:solidFill>
                  <a:srgbClr val="215968"/>
                </a:solidFill>
                <a:ea typeface="宋体" charset="0"/>
              </a:rPr>
              <a:t>www.1ppt.com/fanwen/             </a:t>
            </a:r>
            <a:r>
              <a:rPr lang="zh-CN" altLang="en-US" sz="100">
                <a:solidFill>
                  <a:srgbClr val="215968"/>
                </a:solidFill>
                <a:ea typeface="宋体" charset="0"/>
              </a:rPr>
              <a:t>试卷下载：</a:t>
            </a:r>
            <a:r>
              <a:rPr lang="en-US" altLang="zh-CN" sz="100">
                <a:solidFill>
                  <a:srgbClr val="215968"/>
                </a:solidFill>
                <a:ea typeface="宋体" charset="0"/>
              </a:rPr>
              <a:t>www.1ppt.com/shiti/  </a:t>
            </a:r>
          </a:p>
          <a:p>
            <a:pPr eaLnBrk="1" hangingPunct="1">
              <a:spcBef>
                <a:spcPct val="0"/>
              </a:spcBef>
              <a:buFontTx/>
              <a:buNone/>
            </a:pPr>
            <a:r>
              <a:rPr lang="zh-CN" altLang="en-US" sz="100">
                <a:solidFill>
                  <a:srgbClr val="215968"/>
                </a:solidFill>
                <a:ea typeface="宋体" charset="0"/>
              </a:rPr>
              <a:t>教案下载：</a:t>
            </a:r>
            <a:r>
              <a:rPr lang="en-US" altLang="zh-CN" sz="100">
                <a:solidFill>
                  <a:srgbClr val="215968"/>
                </a:solidFill>
                <a:ea typeface="宋体" charset="0"/>
              </a:rPr>
              <a:t>www.1ppt.com/jiaoan/        PPT</a:t>
            </a:r>
            <a:r>
              <a:rPr lang="zh-CN" altLang="en-US" sz="100">
                <a:solidFill>
                  <a:srgbClr val="215968"/>
                </a:solidFill>
                <a:ea typeface="宋体" charset="0"/>
              </a:rPr>
              <a:t>论坛：</a:t>
            </a:r>
            <a:r>
              <a:rPr lang="en-US" altLang="zh-CN" sz="100">
                <a:solidFill>
                  <a:srgbClr val="215968"/>
                </a:solidFill>
                <a:ea typeface="宋体" charset="0"/>
              </a:rPr>
              <a:t>www.1ppt.cn</a:t>
            </a:r>
          </a:p>
          <a:p>
            <a:pPr eaLnBrk="1" hangingPunct="1">
              <a:spcBef>
                <a:spcPct val="0"/>
              </a:spcBef>
              <a:buFontTx/>
              <a:buNone/>
            </a:pPr>
            <a:r>
              <a:rPr lang="en-US" altLang="zh-CN" sz="100">
                <a:solidFill>
                  <a:srgbClr val="215968"/>
                </a:solidFill>
                <a:ea typeface="宋体" charset="0"/>
              </a:rPr>
              <a:t> </a:t>
            </a:r>
            <a:endParaRPr lang="zh-CN" altLang="en-US" sz="100">
              <a:solidFill>
                <a:srgbClr val="215968"/>
              </a:solidFill>
              <a:ea typeface="宋体" charset="0"/>
            </a:endParaRPr>
          </a:p>
        </p:txBody>
      </p:sp>
      <p:sp>
        <p:nvSpPr>
          <p:cNvPr id="14344" name="TextBox 17"/>
          <p:cNvSpPr>
            <a:spLocks noChangeArrowheads="1"/>
          </p:cNvSpPr>
          <p:nvPr/>
        </p:nvSpPr>
        <p:spPr bwMode="auto">
          <a:xfrm>
            <a:off x="1691800" y="1592240"/>
            <a:ext cx="561639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har char="•"/>
              <a:defRPr sz="1600">
                <a:solidFill>
                  <a:srgbClr val="CC6600"/>
                </a:solidFill>
                <a:latin typeface="Arial" charset="0"/>
                <a:ea typeface="微软雅黑" charset="0"/>
                <a:sym typeface="Arial" charset="0"/>
              </a:defRPr>
            </a:lvl1pPr>
            <a:lvl2pPr marL="742950" indent="-285750">
              <a:spcBef>
                <a:spcPct val="20000"/>
              </a:spcBef>
              <a:buChar char="–"/>
              <a:defRPr sz="1400">
                <a:solidFill>
                  <a:srgbClr val="CC6600"/>
                </a:solidFill>
                <a:latin typeface="Arial" charset="0"/>
                <a:ea typeface="微软雅黑" charset="0"/>
                <a:sym typeface="Arial" charset="0"/>
              </a:defRPr>
            </a:lvl2pPr>
            <a:lvl3pPr marL="1143000" indent="-228600">
              <a:spcBef>
                <a:spcPct val="20000"/>
              </a:spcBef>
              <a:buChar char="•"/>
              <a:defRPr sz="1200">
                <a:solidFill>
                  <a:srgbClr val="CC6600"/>
                </a:solidFill>
                <a:latin typeface="Arial" charset="0"/>
                <a:ea typeface="微软雅黑" charset="0"/>
                <a:sym typeface="Arial" charset="0"/>
              </a:defRPr>
            </a:lvl3pPr>
            <a:lvl4pPr marL="1600200" indent="-228600">
              <a:spcBef>
                <a:spcPct val="20000"/>
              </a:spcBef>
              <a:buChar char="–"/>
              <a:defRPr sz="1000">
                <a:solidFill>
                  <a:srgbClr val="CC6600"/>
                </a:solidFill>
                <a:latin typeface="Arial" charset="0"/>
                <a:ea typeface="微软雅黑" charset="0"/>
                <a:sym typeface="Arial" charset="0"/>
              </a:defRPr>
            </a:lvl4pPr>
            <a:lvl5pPr marL="2057400" indent="-228600">
              <a:spcBef>
                <a:spcPct val="20000"/>
              </a:spcBef>
              <a:buChar char="»"/>
              <a:defRPr sz="1000">
                <a:solidFill>
                  <a:srgbClr val="CC6600"/>
                </a:solidFill>
                <a:latin typeface="Arial" charset="0"/>
                <a:ea typeface="微软雅黑" charset="0"/>
                <a:sym typeface="Arial" charset="0"/>
              </a:defRPr>
            </a:lvl5pPr>
            <a:lvl6pPr marL="25146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6pPr>
            <a:lvl7pPr marL="29718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7pPr>
            <a:lvl8pPr marL="34290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8pPr>
            <a:lvl9pPr marL="3886200" indent="-228600" eaLnBrk="0" fontAlgn="base" hangingPunct="0">
              <a:spcBef>
                <a:spcPct val="20000"/>
              </a:spcBef>
              <a:spcAft>
                <a:spcPct val="0"/>
              </a:spcAft>
              <a:buChar char="»"/>
              <a:defRPr sz="1000">
                <a:solidFill>
                  <a:srgbClr val="CC6600"/>
                </a:solidFill>
                <a:latin typeface="Arial" charset="0"/>
                <a:ea typeface="微软雅黑" charset="0"/>
                <a:sym typeface="Arial" charset="0"/>
              </a:defRPr>
            </a:lvl9pPr>
          </a:lstStyle>
          <a:p>
            <a:pPr algn="ctr">
              <a:spcBef>
                <a:spcPct val="0"/>
              </a:spcBef>
              <a:buFontTx/>
              <a:buNone/>
            </a:pPr>
            <a:r>
              <a:rPr lang="en-US" altLang="zh-CN" sz="2400" dirty="0" err="1" smtClean="0">
                <a:solidFill>
                  <a:srgbClr val="FFFFFF"/>
                </a:solidFill>
                <a:ea typeface="宋体" charset="0"/>
              </a:rPr>
              <a:t>NSRunLoop</a:t>
            </a:r>
            <a:r>
              <a:rPr lang="zh-CN" altLang="en-US" sz="2400" dirty="0" smtClean="0">
                <a:solidFill>
                  <a:srgbClr val="FFFFFF"/>
                </a:solidFill>
                <a:ea typeface="宋体" charset="0"/>
              </a:rPr>
              <a:t>非主线程更新</a:t>
            </a:r>
            <a:r>
              <a:rPr lang="en-US" altLang="zh-CN" sz="2400" dirty="0" err="1" smtClean="0">
                <a:solidFill>
                  <a:srgbClr val="FFFFFF"/>
                </a:solidFill>
                <a:ea typeface="宋体" charset="0"/>
              </a:rPr>
              <a:t>ui</a:t>
            </a:r>
            <a:endParaRPr lang="zh-CN" altLang="en-US" sz="2400" dirty="0" smtClean="0">
              <a:solidFill>
                <a:srgbClr val="FFFFFF"/>
              </a:solidFill>
              <a:ea typeface="宋体" charset="0"/>
            </a:endParaRPr>
          </a:p>
          <a:p>
            <a:pPr algn="ctr">
              <a:spcBef>
                <a:spcPct val="0"/>
              </a:spcBef>
              <a:buFontTx/>
              <a:buNone/>
            </a:pPr>
            <a:endParaRPr lang="zh-CN" altLang="en-US" sz="2400" dirty="0">
              <a:solidFill>
                <a:srgbClr val="FFFFFF"/>
              </a:solidFill>
              <a:ea typeface="宋体" charset="0"/>
            </a:endParaRPr>
          </a:p>
          <a:p>
            <a:pPr algn="ctr">
              <a:spcBef>
                <a:spcPct val="0"/>
              </a:spcBef>
              <a:buFontTx/>
              <a:buNone/>
            </a:pPr>
            <a:endParaRPr lang="zh-CN" altLang="en-US" sz="2400" dirty="0" smtClean="0">
              <a:solidFill>
                <a:srgbClr val="FFFFFF"/>
              </a:solidFill>
              <a:ea typeface="宋体" charset="0"/>
            </a:endParaRPr>
          </a:p>
          <a:p>
            <a:pPr algn="ctr">
              <a:spcBef>
                <a:spcPct val="0"/>
              </a:spcBef>
              <a:buFontTx/>
              <a:buNone/>
            </a:pPr>
            <a:r>
              <a:rPr lang="en-US" altLang="zh-CN" sz="2400" dirty="0">
                <a:solidFill>
                  <a:schemeClr val="bg1"/>
                </a:solidFill>
              </a:rPr>
              <a:t>run</a:t>
            </a:r>
            <a:r>
              <a:rPr lang="en-US" altLang="zh-CN" sz="2400" dirty="0" smtClean="0">
                <a:solidFill>
                  <a:schemeClr val="bg1"/>
                </a:solidFill>
                <a:ea typeface="宋体" charset="0"/>
              </a:rPr>
              <a:t> </a:t>
            </a:r>
            <a:endParaRPr lang="zh-CN" altLang="en-US" sz="2400" dirty="0">
              <a:solidFill>
                <a:schemeClr val="bg1"/>
              </a:solidFill>
              <a:ea typeface="宋体" charset="0"/>
            </a:endParaRPr>
          </a:p>
        </p:txBody>
      </p:sp>
    </p:spTree>
    <p:extLst>
      <p:ext uri="{BB962C8B-B14F-4D97-AF65-F5344CB8AC3E}">
        <p14:creationId xmlns:p14="http://schemas.microsoft.com/office/powerpoint/2010/main" val="927612902"/>
      </p:ext>
    </p:extLst>
  </p:cSld>
  <p:clrMapOvr>
    <a:masterClrMapping/>
  </p:clrMapOvr>
  <p:timing>
    <p:tnLst>
      <p:par>
        <p:cTn id="1" dur="indefinite" restart="never" nodeType="tmRoot"/>
      </p:par>
    </p:tnLst>
  </p:timing>
</p:sld>
</file>

<file path=ppt/theme/theme1.xml><?xml version="1.0" encoding="utf-8"?>
<a:theme xmlns:a="http://schemas.openxmlformats.org/drawingml/2006/main" name="第一PPT模板网-WWW.1PPT.COM">
  <a:themeElements>
    <a:clrScheme name="自定义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B0F0"/>
      </a:hlink>
      <a:folHlink>
        <a:srgbClr val="800080"/>
      </a:folHlink>
    </a:clrScheme>
    <a:fontScheme name="日落">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 typeface="Arial" panose="020B0604020202020204" pitchFamily="34" charset="0"/>
          <a:buNone/>
          <a:tabLst/>
          <a:defRPr kumimoji="0" lang="zh-CN" altLang="zh-CN"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12996</TotalTime>
  <Pages>0</Pages>
  <Words>2502</Words>
  <Characters>0</Characters>
  <Application>Microsoft Macintosh PowerPoint</Application>
  <DocSecurity>0</DocSecurity>
  <PresentationFormat>自定义</PresentationFormat>
  <Lines>0</Lines>
  <Paragraphs>285</Paragraphs>
  <Slides>14</Slides>
  <Notes>14</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14</vt:i4>
      </vt:variant>
    </vt:vector>
  </HeadingPairs>
  <TitlesOfParts>
    <vt:vector size="21" baseType="lpstr">
      <vt:lpstr>‘times new roman‘</vt:lpstr>
      <vt:lpstr>Helvetica</vt:lpstr>
      <vt:lpstr>microsoft yahei</vt:lpstr>
      <vt:lpstr>宋体</vt:lpstr>
      <vt:lpstr>微软雅黑</vt:lpstr>
      <vt:lpstr>Arial</vt:lpstr>
      <vt:lpstr>第一PPT模板网-WWW.1PPT.COM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CharactersWithSpaces>0</CharactersWithSpaces>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keywords>第一PPT模板网-WWW.1PPT.COM</cp:keywords>
  <dc:description>第一PPT模板网-WWW.1PPT.COM</dc:description>
  <cp:lastModifiedBy>Microsoft Office 用户</cp:lastModifiedBy>
  <cp:revision>31</cp:revision>
  <dcterms:created xsi:type="dcterms:W3CDTF">2017-06-16T01:58:36Z</dcterms:created>
  <dcterms:modified xsi:type="dcterms:W3CDTF">2017-06-28T06:09:26Z</dcterms:modified>
  <cp:contentStatus>第一PPT模板网-WWW.1PPT.COM</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2052-9.1.0.4856</vt:lpwstr>
  </property>
</Properties>
</file>